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259" r:id="rId4"/>
    <p:sldId id="308" r:id="rId5"/>
    <p:sldId id="315" r:id="rId6"/>
    <p:sldId id="260" r:id="rId7"/>
    <p:sldId id="316" r:id="rId8"/>
    <p:sldId id="309" r:id="rId9"/>
    <p:sldId id="319" r:id="rId10"/>
    <p:sldId id="320" r:id="rId11"/>
    <p:sldId id="311" r:id="rId12"/>
    <p:sldId id="305" r:id="rId13"/>
    <p:sldId id="321" r:id="rId14"/>
    <p:sldId id="257" r:id="rId15"/>
    <p:sldId id="322" r:id="rId16"/>
    <p:sldId id="323" r:id="rId17"/>
    <p:sldId id="324" r:id="rId18"/>
    <p:sldId id="302" r:id="rId19"/>
    <p:sldId id="327" r:id="rId20"/>
    <p:sldId id="325" r:id="rId21"/>
    <p:sldId id="317" r:id="rId22"/>
    <p:sldId id="326" r:id="rId23"/>
    <p:sldId id="301" r:id="rId24"/>
    <p:sldId id="307" r:id="rId25"/>
    <p:sldId id="328" r:id="rId26"/>
    <p:sldId id="312"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4EA5-A248-417D-80F3-935B577CE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847CB4-18E4-439F-AFAC-F8E909BE32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53E365-F901-4DB8-B874-C9D599C25684}"/>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5" name="Footer Placeholder 4">
            <a:extLst>
              <a:ext uri="{FF2B5EF4-FFF2-40B4-BE49-F238E27FC236}">
                <a16:creationId xmlns:a16="http://schemas.microsoft.com/office/drawing/2014/main" id="{6B4323BE-1B29-4743-9CE2-82A275CCA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7CEF5-B2FB-426E-A9E0-3CBCF63C46DF}"/>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12737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1789C-A4B2-45C2-AFDA-FB572AB0F4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5E0128-271D-44FC-90A7-3D2F89FE7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2CE29-2AAF-4940-AD66-BCB575CDA364}"/>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5" name="Footer Placeholder 4">
            <a:extLst>
              <a:ext uri="{FF2B5EF4-FFF2-40B4-BE49-F238E27FC236}">
                <a16:creationId xmlns:a16="http://schemas.microsoft.com/office/drawing/2014/main" id="{795C5FAA-567F-4897-99B5-D1DE30FCE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FA397-343B-415E-8877-B0A639434FE1}"/>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228811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1BC84-2979-4EAE-92AF-B831A4D62F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CB849-3F7A-4434-AC8B-CCB51A5DA2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59E54-9BB4-4979-B4AF-236E55455A75}"/>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5" name="Footer Placeholder 4">
            <a:extLst>
              <a:ext uri="{FF2B5EF4-FFF2-40B4-BE49-F238E27FC236}">
                <a16:creationId xmlns:a16="http://schemas.microsoft.com/office/drawing/2014/main" id="{91A0BE86-B4E7-4C81-840D-62021B4A7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63963-9C6A-4EAE-9859-277DFB2380F1}"/>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116784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AB2F2-6B1F-485E-B7D3-CC8E832A3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2BCEF-3FAC-4F28-9E3C-4CF9691744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78E32-6E32-4C80-8F8E-427855671773}"/>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5" name="Footer Placeholder 4">
            <a:extLst>
              <a:ext uri="{FF2B5EF4-FFF2-40B4-BE49-F238E27FC236}">
                <a16:creationId xmlns:a16="http://schemas.microsoft.com/office/drawing/2014/main" id="{A66E2A33-A038-480F-B6F9-1B6A8BC70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CFEC6-8D88-420C-BE83-6993DBE3EB98}"/>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11798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0309-6954-498D-BC97-CF14F7C28F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D9E069-7D78-4F64-BBB5-4DD1FF820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F4BCF5-3232-4658-BE39-7DA530A4D905}"/>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5" name="Footer Placeholder 4">
            <a:extLst>
              <a:ext uri="{FF2B5EF4-FFF2-40B4-BE49-F238E27FC236}">
                <a16:creationId xmlns:a16="http://schemas.microsoft.com/office/drawing/2014/main" id="{A9C643B2-F230-46DF-AE5B-8A2A64246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1A5B3-209E-4DF3-8CF3-340617AE31A8}"/>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347080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4826-6108-4FA4-A329-95D6797F3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520DD6-6F53-4A41-87FA-F82839C7F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6786C-7576-4DB6-8061-B1071718E6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F8443E-9879-4707-88E0-227A3C870AA6}"/>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6" name="Footer Placeholder 5">
            <a:extLst>
              <a:ext uri="{FF2B5EF4-FFF2-40B4-BE49-F238E27FC236}">
                <a16:creationId xmlns:a16="http://schemas.microsoft.com/office/drawing/2014/main" id="{7A7A841A-C791-400B-99D9-06C2F79FD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04DDE-41A0-4B66-BB48-F60A84611A4E}"/>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2427747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F8A1-F5CE-475D-AB06-EE945A51F4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71F42-F73C-4808-838D-1088A9132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EDDB33-05A7-4D42-8639-77F5921006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60FBD7-5700-4468-9BF6-D741C8CA7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514246-B432-415D-A497-20C598426D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C75696-E17D-46FB-83DA-B659653BE588}"/>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8" name="Footer Placeholder 7">
            <a:extLst>
              <a:ext uri="{FF2B5EF4-FFF2-40B4-BE49-F238E27FC236}">
                <a16:creationId xmlns:a16="http://schemas.microsoft.com/office/drawing/2014/main" id="{2AFC79FC-4FED-4FA4-81AC-FD3344988B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321C2-99E7-490E-862A-FC4F56F88214}"/>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401825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B30D-97B5-4A8E-A1EE-C69A1C527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B642B5-A9E6-4ED1-9F76-958AE90CB183}"/>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4" name="Footer Placeholder 3">
            <a:extLst>
              <a:ext uri="{FF2B5EF4-FFF2-40B4-BE49-F238E27FC236}">
                <a16:creationId xmlns:a16="http://schemas.microsoft.com/office/drawing/2014/main" id="{A8F7F43E-C751-43A8-A706-023539C9D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CF1CDE-0D27-46EA-8618-878B89EA59CB}"/>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311143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4C635-6D13-4C17-B34B-CBF094FCABA7}"/>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3" name="Footer Placeholder 2">
            <a:extLst>
              <a:ext uri="{FF2B5EF4-FFF2-40B4-BE49-F238E27FC236}">
                <a16:creationId xmlns:a16="http://schemas.microsoft.com/office/drawing/2014/main" id="{4B21EE02-D23E-42F9-B442-2F5037C151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518B5A-6644-4140-B699-5325EEB34E87}"/>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260543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34EE-23EC-427A-99C5-38CD77826F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700B18-B95A-408A-9091-792C09889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381E6-3C15-4C59-BE7A-6B1B5F616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8555F6-1D5C-4692-BE56-64906338A3DA}"/>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6" name="Footer Placeholder 5">
            <a:extLst>
              <a:ext uri="{FF2B5EF4-FFF2-40B4-BE49-F238E27FC236}">
                <a16:creationId xmlns:a16="http://schemas.microsoft.com/office/drawing/2014/main" id="{7CFE16AE-DBE4-4A8C-9D2D-0D8315EAA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B95CC-95A9-4B3B-99D4-F6AC6FF524C5}"/>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316013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F0D4-B983-47A3-A61C-87EB8073A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FF903E-3E95-4890-BCF7-FDB68B91B0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14CDE6-7766-4264-9B04-F4C71BD5A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F8DF6-8504-44AE-A4BF-14090CBDF823}"/>
              </a:ext>
            </a:extLst>
          </p:cNvPr>
          <p:cNvSpPr>
            <a:spLocks noGrp="1"/>
          </p:cNvSpPr>
          <p:nvPr>
            <p:ph type="dt" sz="half" idx="10"/>
          </p:nvPr>
        </p:nvSpPr>
        <p:spPr/>
        <p:txBody>
          <a:bodyPr/>
          <a:lstStyle/>
          <a:p>
            <a:fld id="{C38BBFC9-53E5-4685-83D2-3516311E2EE0}" type="datetimeFigureOut">
              <a:rPr lang="en-US" smtClean="0"/>
              <a:t>7/26/2021</a:t>
            </a:fld>
            <a:endParaRPr lang="en-US"/>
          </a:p>
        </p:txBody>
      </p:sp>
      <p:sp>
        <p:nvSpPr>
          <p:cNvPr id="6" name="Footer Placeholder 5">
            <a:extLst>
              <a:ext uri="{FF2B5EF4-FFF2-40B4-BE49-F238E27FC236}">
                <a16:creationId xmlns:a16="http://schemas.microsoft.com/office/drawing/2014/main" id="{C2E1E3DE-BF6A-4BAE-AB6F-647A41C92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F133E-98AA-4207-A71B-A3CC0C7F41B4}"/>
              </a:ext>
            </a:extLst>
          </p:cNvPr>
          <p:cNvSpPr>
            <a:spLocks noGrp="1"/>
          </p:cNvSpPr>
          <p:nvPr>
            <p:ph type="sldNum" sz="quarter" idx="12"/>
          </p:nvPr>
        </p:nvSpPr>
        <p:spPr/>
        <p:txBody>
          <a:bodyPr/>
          <a:lstStyle/>
          <a:p>
            <a:fld id="{BAEA26FC-9505-437C-A0B2-0DAFFB02B3EB}" type="slidenum">
              <a:rPr lang="en-US" smtClean="0"/>
              <a:t>‹#›</a:t>
            </a:fld>
            <a:endParaRPr lang="en-US"/>
          </a:p>
        </p:txBody>
      </p:sp>
    </p:spTree>
    <p:extLst>
      <p:ext uri="{BB962C8B-B14F-4D97-AF65-F5344CB8AC3E}">
        <p14:creationId xmlns:p14="http://schemas.microsoft.com/office/powerpoint/2010/main" val="72892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14ECC8-87F8-4A71-96F1-646D4D261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50E475-B37E-4A91-8A08-DE0C6D75ED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79322-606B-49C7-A994-A962993EB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BBFC9-53E5-4685-83D2-3516311E2EE0}" type="datetimeFigureOut">
              <a:rPr lang="en-US" smtClean="0"/>
              <a:t>7/26/2021</a:t>
            </a:fld>
            <a:endParaRPr lang="en-US"/>
          </a:p>
        </p:txBody>
      </p:sp>
      <p:sp>
        <p:nvSpPr>
          <p:cNvPr id="5" name="Footer Placeholder 4">
            <a:extLst>
              <a:ext uri="{FF2B5EF4-FFF2-40B4-BE49-F238E27FC236}">
                <a16:creationId xmlns:a16="http://schemas.microsoft.com/office/drawing/2014/main" id="{7816F838-10C0-44C2-ADC8-6ADFF421ED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7B5800-A89E-45A3-B58A-897CC5CBCE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A26FC-9505-437C-A0B2-0DAFFB02B3EB}" type="slidenum">
              <a:rPr lang="en-US" smtClean="0"/>
              <a:t>‹#›</a:t>
            </a:fld>
            <a:endParaRPr lang="en-US"/>
          </a:p>
        </p:txBody>
      </p:sp>
    </p:spTree>
    <p:extLst>
      <p:ext uri="{BB962C8B-B14F-4D97-AF65-F5344CB8AC3E}">
        <p14:creationId xmlns:p14="http://schemas.microsoft.com/office/powerpoint/2010/main" val="3862957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71BA-0EFC-4FAD-A35B-3E6DF034C868}"/>
              </a:ext>
            </a:extLst>
          </p:cNvPr>
          <p:cNvSpPr>
            <a:spLocks noGrp="1"/>
          </p:cNvSpPr>
          <p:nvPr>
            <p:ph type="ctrTitle"/>
          </p:nvPr>
        </p:nvSpPr>
        <p:spPr>
          <a:xfrm>
            <a:off x="746449" y="1122363"/>
            <a:ext cx="10310327" cy="1234943"/>
          </a:xfrm>
        </p:spPr>
        <p:txBody>
          <a:bodyPr>
            <a:normAutofit/>
          </a:bodyPr>
          <a:lstStyle/>
          <a:p>
            <a:r>
              <a:rPr lang="en-US" dirty="0"/>
              <a:t>Agriculture in Hancock County</a:t>
            </a:r>
          </a:p>
        </p:txBody>
      </p:sp>
      <p:sp>
        <p:nvSpPr>
          <p:cNvPr id="3" name="Subtitle 2">
            <a:extLst>
              <a:ext uri="{FF2B5EF4-FFF2-40B4-BE49-F238E27FC236}">
                <a16:creationId xmlns:a16="http://schemas.microsoft.com/office/drawing/2014/main" id="{5FA2908B-2C0B-415B-9167-ADBAE696179B}"/>
              </a:ext>
            </a:extLst>
          </p:cNvPr>
          <p:cNvSpPr>
            <a:spLocks noGrp="1"/>
          </p:cNvSpPr>
          <p:nvPr>
            <p:ph type="subTitle" idx="1"/>
          </p:nvPr>
        </p:nvSpPr>
        <p:spPr>
          <a:xfrm>
            <a:off x="1524000" y="5086889"/>
            <a:ext cx="9144000" cy="1655762"/>
          </a:xfrm>
        </p:spPr>
        <p:txBody>
          <a:bodyPr>
            <a:normAutofit lnSpcReduction="10000"/>
          </a:bodyPr>
          <a:lstStyle/>
          <a:p>
            <a:r>
              <a:rPr lang="en-US" dirty="0"/>
              <a:t>Christian Stephenson, Ph.D., C.P.H., C.A.</a:t>
            </a:r>
          </a:p>
          <a:p>
            <a:r>
              <a:rPr lang="en-US" dirty="0"/>
              <a:t>MSU Extension, Hancock County</a:t>
            </a:r>
          </a:p>
          <a:p>
            <a:r>
              <a:rPr lang="en-US" dirty="0"/>
              <a:t>(228) 216-8814</a:t>
            </a:r>
          </a:p>
          <a:p>
            <a:r>
              <a:rPr lang="en-US" dirty="0"/>
              <a:t>C.Stephenson@msstate.edu</a:t>
            </a:r>
          </a:p>
        </p:txBody>
      </p:sp>
    </p:spTree>
    <p:extLst>
      <p:ext uri="{BB962C8B-B14F-4D97-AF65-F5344CB8AC3E}">
        <p14:creationId xmlns:p14="http://schemas.microsoft.com/office/powerpoint/2010/main" val="587843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F227-D07F-4706-9B7C-3C7E9C548616}"/>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4800" kern="1200">
                <a:solidFill>
                  <a:schemeClr val="tx1"/>
                </a:solidFill>
                <a:latin typeface="+mj-lt"/>
                <a:ea typeface="+mj-ea"/>
                <a:cs typeface="+mj-cs"/>
              </a:rPr>
              <a:t>Charcoal Production</a:t>
            </a:r>
          </a:p>
        </p:txBody>
      </p:sp>
      <p:pic>
        <p:nvPicPr>
          <p:cNvPr id="6" name="Picture 5">
            <a:extLst>
              <a:ext uri="{FF2B5EF4-FFF2-40B4-BE49-F238E27FC236}">
                <a16:creationId xmlns:a16="http://schemas.microsoft.com/office/drawing/2014/main" id="{C44B7316-CC0D-4586-B45B-348692322BD3}"/>
              </a:ext>
            </a:extLst>
          </p:cNvPr>
          <p:cNvPicPr>
            <a:picLocks noChangeAspect="1"/>
          </p:cNvPicPr>
          <p:nvPr/>
        </p:nvPicPr>
        <p:blipFill rotWithShape="1">
          <a:blip r:embed="rId2"/>
          <a:srcRect l="6184" r="10479" b="-1"/>
          <a:stretch/>
        </p:blipFill>
        <p:spPr>
          <a:xfrm>
            <a:off x="20" y="1"/>
            <a:ext cx="4848284" cy="4359438"/>
          </a:xfrm>
          <a:prstGeom prst="rect">
            <a:avLst/>
          </a:prstGeom>
        </p:spPr>
      </p:pic>
      <p:pic>
        <p:nvPicPr>
          <p:cNvPr id="5" name="Picture 4">
            <a:extLst>
              <a:ext uri="{FF2B5EF4-FFF2-40B4-BE49-F238E27FC236}">
                <a16:creationId xmlns:a16="http://schemas.microsoft.com/office/drawing/2014/main" id="{2368C52D-E232-41DE-9842-DA4D498CCD26}"/>
              </a:ext>
            </a:extLst>
          </p:cNvPr>
          <p:cNvPicPr>
            <a:picLocks noChangeAspect="1"/>
          </p:cNvPicPr>
          <p:nvPr/>
        </p:nvPicPr>
        <p:blipFill rotWithShape="1">
          <a:blip r:embed="rId3"/>
          <a:srcRect t="9582" r="-1" b="3502"/>
          <a:stretch/>
        </p:blipFill>
        <p:spPr>
          <a:xfrm>
            <a:off x="4972050" y="-1"/>
            <a:ext cx="7216902" cy="4359440"/>
          </a:xfrm>
          <a:prstGeom prst="rect">
            <a:avLst/>
          </a:prstGeom>
        </p:spPr>
      </p:pic>
      <p:pic>
        <p:nvPicPr>
          <p:cNvPr id="4" name="Picture 3">
            <a:extLst>
              <a:ext uri="{FF2B5EF4-FFF2-40B4-BE49-F238E27FC236}">
                <a16:creationId xmlns:a16="http://schemas.microsoft.com/office/drawing/2014/main" id="{7C1F7E1A-4DF7-422F-8CEC-1A3C0577B5BC}"/>
              </a:ext>
            </a:extLst>
          </p:cNvPr>
          <p:cNvPicPr>
            <a:picLocks noChangeAspect="1"/>
          </p:cNvPicPr>
          <p:nvPr/>
        </p:nvPicPr>
        <p:blipFill rotWithShape="1">
          <a:blip r:embed="rId4"/>
          <a:srcRect l="9445" r="1635" b="1"/>
          <a:stretch/>
        </p:blipFill>
        <p:spPr>
          <a:xfrm>
            <a:off x="20" y="4472610"/>
            <a:ext cx="4848284" cy="2385390"/>
          </a:xfrm>
          <a:prstGeom prst="rect">
            <a:avLst/>
          </a:prstGeom>
        </p:spPr>
      </p:pic>
    </p:spTree>
    <p:extLst>
      <p:ext uri="{BB962C8B-B14F-4D97-AF65-F5344CB8AC3E}">
        <p14:creationId xmlns:p14="http://schemas.microsoft.com/office/powerpoint/2010/main" val="42182510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A1B7F-0930-4513-939A-84AD2FBD90D7}"/>
              </a:ext>
            </a:extLst>
          </p:cNvPr>
          <p:cNvSpPr>
            <a:spLocks noGrp="1"/>
          </p:cNvSpPr>
          <p:nvPr>
            <p:ph type="title"/>
          </p:nvPr>
        </p:nvSpPr>
        <p:spPr>
          <a:xfrm>
            <a:off x="838200" y="556337"/>
            <a:ext cx="6797405" cy="899239"/>
          </a:xfrm>
        </p:spPr>
        <p:txBody>
          <a:bodyPr>
            <a:normAutofit/>
          </a:bodyPr>
          <a:lstStyle/>
          <a:p>
            <a:r>
              <a:rPr lang="en-US" sz="4000" dirty="0"/>
              <a:t>Longleaf Pine Restoration</a:t>
            </a:r>
          </a:p>
        </p:txBody>
      </p:sp>
      <p:sp>
        <p:nvSpPr>
          <p:cNvPr id="3" name="Content Placeholder 2">
            <a:extLst>
              <a:ext uri="{FF2B5EF4-FFF2-40B4-BE49-F238E27FC236}">
                <a16:creationId xmlns:a16="http://schemas.microsoft.com/office/drawing/2014/main" id="{D6D54C2F-D2B3-4E60-8CF1-2559E1ACF1D5}"/>
              </a:ext>
            </a:extLst>
          </p:cNvPr>
          <p:cNvSpPr>
            <a:spLocks noGrp="1"/>
          </p:cNvSpPr>
          <p:nvPr>
            <p:ph idx="1"/>
          </p:nvPr>
        </p:nvSpPr>
        <p:spPr>
          <a:xfrm>
            <a:off x="838200" y="1819469"/>
            <a:ext cx="6797405" cy="4301245"/>
          </a:xfrm>
        </p:spPr>
        <p:txBody>
          <a:bodyPr>
            <a:normAutofit/>
          </a:bodyPr>
          <a:lstStyle/>
          <a:p>
            <a:r>
              <a:rPr lang="en-US" sz="1600" b="0" i="0" dirty="0">
                <a:effectLst/>
              </a:rPr>
              <a:t>Longleaf pine (Pinus palustris Mill.) was once one of the most ecologically important tree species in the Southern United States. </a:t>
            </a:r>
          </a:p>
          <a:p>
            <a:r>
              <a:rPr lang="en-US" sz="1600" dirty="0"/>
              <a:t>C</a:t>
            </a:r>
            <a:r>
              <a:rPr lang="en-US" sz="1600" i="0" dirty="0">
                <a:effectLst/>
              </a:rPr>
              <a:t>limax temperate coniferous forest habitat</a:t>
            </a:r>
          </a:p>
          <a:p>
            <a:r>
              <a:rPr lang="en-US" sz="1600" b="0" i="0" dirty="0">
                <a:effectLst/>
              </a:rPr>
              <a:t>Longleaf pine and its accompanying forest ecosystems covered vast swaths of the Southern United States, spanning an estimated 92 million acres. </a:t>
            </a:r>
          </a:p>
          <a:p>
            <a:r>
              <a:rPr lang="en-US" sz="1600" b="0" i="0" dirty="0">
                <a:effectLst/>
              </a:rPr>
              <a:t>Only a fraction of these longleaf pine forests remain today. </a:t>
            </a:r>
          </a:p>
          <a:p>
            <a:r>
              <a:rPr lang="en-US" sz="1600" dirty="0"/>
              <a:t>Restoration of longleaf pine has both economic and environmental benefits.</a:t>
            </a:r>
          </a:p>
          <a:p>
            <a:r>
              <a:rPr lang="en-US" sz="1600" dirty="0"/>
              <a:t>Support for diverse species.</a:t>
            </a:r>
          </a:p>
          <a:p>
            <a:pPr lvl="1"/>
            <a:r>
              <a:rPr lang="en-US" sz="1600" dirty="0"/>
              <a:t>Bobwhite quail</a:t>
            </a:r>
          </a:p>
          <a:p>
            <a:pPr lvl="1"/>
            <a:r>
              <a:rPr lang="en-US" sz="1600" dirty="0"/>
              <a:t>Gopher tortoise</a:t>
            </a:r>
          </a:p>
          <a:p>
            <a:r>
              <a:rPr lang="en-US" sz="1600" dirty="0"/>
              <a:t>High quality pole timber.</a:t>
            </a:r>
          </a:p>
          <a:p>
            <a:r>
              <a:rPr lang="en-US" sz="1600" dirty="0"/>
              <a:t>Increased value of pine straw.</a:t>
            </a:r>
          </a:p>
          <a:p>
            <a:r>
              <a:rPr lang="en-US" sz="1600" dirty="0"/>
              <a:t>Longleaf pine has improved insect, disease, storm, and fire resistance.</a:t>
            </a:r>
          </a:p>
          <a:p>
            <a:endParaRPr lang="en-US" sz="1600" dirty="0"/>
          </a:p>
          <a:p>
            <a:endParaRPr lang="en-US" sz="1400" dirty="0"/>
          </a:p>
        </p:txBody>
      </p:sp>
      <p:pic>
        <p:nvPicPr>
          <p:cNvPr id="5" name="Picture 4">
            <a:extLst>
              <a:ext uri="{FF2B5EF4-FFF2-40B4-BE49-F238E27FC236}">
                <a16:creationId xmlns:a16="http://schemas.microsoft.com/office/drawing/2014/main" id="{F9956A89-1D32-4E15-A223-F85BDA544A22}"/>
              </a:ext>
            </a:extLst>
          </p:cNvPr>
          <p:cNvPicPr>
            <a:picLocks noChangeAspect="1"/>
          </p:cNvPicPr>
          <p:nvPr/>
        </p:nvPicPr>
        <p:blipFill>
          <a:blip r:embed="rId2"/>
          <a:stretch>
            <a:fillRect/>
          </a:stretch>
        </p:blipFill>
        <p:spPr>
          <a:xfrm>
            <a:off x="7997556" y="208936"/>
            <a:ext cx="3995623" cy="3086618"/>
          </a:xfrm>
          <a:prstGeom prst="rect">
            <a:avLst/>
          </a:prstGeom>
        </p:spPr>
      </p:pic>
      <p:pic>
        <p:nvPicPr>
          <p:cNvPr id="4" name="Picture 3">
            <a:extLst>
              <a:ext uri="{FF2B5EF4-FFF2-40B4-BE49-F238E27FC236}">
                <a16:creationId xmlns:a16="http://schemas.microsoft.com/office/drawing/2014/main" id="{6F6E3BA7-E668-47B8-9DF9-B574636880D2}"/>
              </a:ext>
            </a:extLst>
          </p:cNvPr>
          <p:cNvPicPr>
            <a:picLocks noChangeAspect="1"/>
          </p:cNvPicPr>
          <p:nvPr/>
        </p:nvPicPr>
        <p:blipFill>
          <a:blip r:embed="rId3"/>
          <a:stretch>
            <a:fillRect/>
          </a:stretch>
        </p:blipFill>
        <p:spPr>
          <a:xfrm>
            <a:off x="7997556" y="3582004"/>
            <a:ext cx="3995623" cy="2658905"/>
          </a:xfrm>
          <a:prstGeom prst="rect">
            <a:avLst/>
          </a:prstGeom>
        </p:spPr>
      </p:pic>
    </p:spTree>
    <p:extLst>
      <p:ext uri="{BB962C8B-B14F-4D97-AF65-F5344CB8AC3E}">
        <p14:creationId xmlns:p14="http://schemas.microsoft.com/office/powerpoint/2010/main" val="410002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FD90-E6ED-41EE-801D-70C8FCADFD8C}"/>
              </a:ext>
            </a:extLst>
          </p:cNvPr>
          <p:cNvSpPr>
            <a:spLocks noGrp="1"/>
          </p:cNvSpPr>
          <p:nvPr>
            <p:ph type="title"/>
          </p:nvPr>
        </p:nvSpPr>
        <p:spPr/>
        <p:txBody>
          <a:bodyPr/>
          <a:lstStyle/>
          <a:p>
            <a:r>
              <a:rPr lang="en-US" dirty="0"/>
              <a:t>Specialty Crops for the MS Gulf Coast</a:t>
            </a:r>
          </a:p>
        </p:txBody>
      </p:sp>
      <p:sp>
        <p:nvSpPr>
          <p:cNvPr id="3" name="Content Placeholder 2">
            <a:extLst>
              <a:ext uri="{FF2B5EF4-FFF2-40B4-BE49-F238E27FC236}">
                <a16:creationId xmlns:a16="http://schemas.microsoft.com/office/drawing/2014/main" id="{3FE2EA04-B866-45DF-8107-0C4D094CB87A}"/>
              </a:ext>
            </a:extLst>
          </p:cNvPr>
          <p:cNvSpPr>
            <a:spLocks noGrp="1"/>
          </p:cNvSpPr>
          <p:nvPr>
            <p:ph idx="1"/>
          </p:nvPr>
        </p:nvSpPr>
        <p:spPr/>
        <p:txBody>
          <a:bodyPr>
            <a:normAutofit lnSpcReduction="10000"/>
          </a:bodyPr>
          <a:lstStyle/>
          <a:p>
            <a:r>
              <a:rPr lang="en-US" dirty="0"/>
              <a:t>Decline of lumber production led to increased interest in specialty crop production</a:t>
            </a:r>
          </a:p>
          <a:p>
            <a:pPr lvl="1"/>
            <a:r>
              <a:rPr lang="en-US" dirty="0"/>
              <a:t>Vegetables</a:t>
            </a:r>
          </a:p>
          <a:p>
            <a:pPr lvl="1"/>
            <a:r>
              <a:rPr lang="en-US" dirty="0"/>
              <a:t>Fruit</a:t>
            </a:r>
          </a:p>
          <a:p>
            <a:pPr lvl="1"/>
            <a:r>
              <a:rPr lang="en-US" dirty="0"/>
              <a:t>Pecans</a:t>
            </a:r>
          </a:p>
          <a:p>
            <a:pPr lvl="1"/>
            <a:endParaRPr lang="en-US" dirty="0"/>
          </a:p>
          <a:p>
            <a:r>
              <a:rPr lang="en-US" dirty="0"/>
              <a:t>Transported by ship or rail from Gulfport.</a:t>
            </a:r>
          </a:p>
          <a:p>
            <a:r>
              <a:rPr lang="en-US" dirty="0"/>
              <a:t>Ocean Springs: Pecans and Citrus</a:t>
            </a:r>
          </a:p>
          <a:p>
            <a:r>
              <a:rPr lang="en-US" dirty="0"/>
              <a:t>Long Beach: Vegetables, particularly radishes.</a:t>
            </a:r>
          </a:p>
          <a:p>
            <a:r>
              <a:rPr lang="en-US" dirty="0"/>
              <a:t>Gulfport currently a major entry point for bananas</a:t>
            </a:r>
          </a:p>
        </p:txBody>
      </p:sp>
    </p:spTree>
    <p:extLst>
      <p:ext uri="{BB962C8B-B14F-4D97-AF65-F5344CB8AC3E}">
        <p14:creationId xmlns:p14="http://schemas.microsoft.com/office/powerpoint/2010/main" val="160848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2EAC-A137-41E9-88F8-420875BB62FB}"/>
              </a:ext>
            </a:extLst>
          </p:cNvPr>
          <p:cNvSpPr>
            <a:spLocks noGrp="1"/>
          </p:cNvSpPr>
          <p:nvPr>
            <p:ph type="title"/>
          </p:nvPr>
        </p:nvSpPr>
        <p:spPr/>
        <p:txBody>
          <a:bodyPr/>
          <a:lstStyle/>
          <a:p>
            <a:r>
              <a:rPr lang="en-US" dirty="0"/>
              <a:t>McNeil Experiment Station</a:t>
            </a:r>
          </a:p>
        </p:txBody>
      </p:sp>
      <p:sp>
        <p:nvSpPr>
          <p:cNvPr id="3" name="Content Placeholder 2">
            <a:extLst>
              <a:ext uri="{FF2B5EF4-FFF2-40B4-BE49-F238E27FC236}">
                <a16:creationId xmlns:a16="http://schemas.microsoft.com/office/drawing/2014/main" id="{7C6C4D99-67FE-4403-8691-930DE0C2A527}"/>
              </a:ext>
            </a:extLst>
          </p:cNvPr>
          <p:cNvSpPr>
            <a:spLocks noGrp="1"/>
          </p:cNvSpPr>
          <p:nvPr>
            <p:ph idx="1"/>
          </p:nvPr>
        </p:nvSpPr>
        <p:spPr>
          <a:xfrm>
            <a:off x="838200" y="1825625"/>
            <a:ext cx="6460222" cy="4351338"/>
          </a:xfrm>
        </p:spPr>
        <p:txBody>
          <a:bodyPr>
            <a:normAutofit fontScale="92500" lnSpcReduction="10000"/>
          </a:bodyPr>
          <a:lstStyle/>
          <a:p>
            <a:r>
              <a:rPr lang="en-US" dirty="0"/>
              <a:t>“The growing of fruits and vegetables on the cut- over lands of South Mississippi should at some future time reach enormous proportions. The soils of this section of the state are naturally well suited to this class of farming, being sandy loams that drain well, dry out, and warm up very early in the spring, and, therefore, bring the crops grown on them to development much earlier than stiffer lands would do even under the same climatic conditions.“</a:t>
            </a:r>
          </a:p>
          <a:p>
            <a:r>
              <a:rPr lang="en-US" dirty="0"/>
              <a:t>Ferris, Eugene Beverly, "Truck crops for south Mississippi" (1913). Bulletins. 868. </a:t>
            </a:r>
          </a:p>
          <a:p>
            <a:endParaRPr lang="en-US" dirty="0"/>
          </a:p>
        </p:txBody>
      </p:sp>
      <p:pic>
        <p:nvPicPr>
          <p:cNvPr id="4" name="Picture 3">
            <a:extLst>
              <a:ext uri="{FF2B5EF4-FFF2-40B4-BE49-F238E27FC236}">
                <a16:creationId xmlns:a16="http://schemas.microsoft.com/office/drawing/2014/main" id="{53E0D39B-28C0-48D3-B2BF-9543C106DC8D}"/>
              </a:ext>
            </a:extLst>
          </p:cNvPr>
          <p:cNvPicPr>
            <a:picLocks noChangeAspect="1"/>
          </p:cNvPicPr>
          <p:nvPr/>
        </p:nvPicPr>
        <p:blipFill>
          <a:blip r:embed="rId2"/>
          <a:stretch>
            <a:fillRect/>
          </a:stretch>
        </p:blipFill>
        <p:spPr>
          <a:xfrm>
            <a:off x="8136295" y="106298"/>
            <a:ext cx="3962400" cy="6645404"/>
          </a:xfrm>
          <a:prstGeom prst="rect">
            <a:avLst/>
          </a:prstGeom>
        </p:spPr>
      </p:pic>
    </p:spTree>
    <p:extLst>
      <p:ext uri="{BB962C8B-B14F-4D97-AF65-F5344CB8AC3E}">
        <p14:creationId xmlns:p14="http://schemas.microsoft.com/office/powerpoint/2010/main" val="2595299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60EB-5A0B-4EA9-8ABC-A69854E0E2B8}"/>
              </a:ext>
            </a:extLst>
          </p:cNvPr>
          <p:cNvSpPr>
            <a:spLocks noGrp="1"/>
          </p:cNvSpPr>
          <p:nvPr>
            <p:ph type="title"/>
          </p:nvPr>
        </p:nvSpPr>
        <p:spPr>
          <a:xfrm>
            <a:off x="838200" y="365125"/>
            <a:ext cx="10515600" cy="885177"/>
          </a:xfrm>
        </p:spPr>
        <p:txBody>
          <a:bodyPr/>
          <a:lstStyle/>
          <a:p>
            <a:r>
              <a:rPr lang="en-US" dirty="0"/>
              <a:t>Truck Crop Production on the MS Gulf Coast</a:t>
            </a:r>
          </a:p>
        </p:txBody>
      </p:sp>
      <p:sp>
        <p:nvSpPr>
          <p:cNvPr id="3" name="Content Placeholder 2">
            <a:extLst>
              <a:ext uri="{FF2B5EF4-FFF2-40B4-BE49-F238E27FC236}">
                <a16:creationId xmlns:a16="http://schemas.microsoft.com/office/drawing/2014/main" id="{E5E7F8AD-4F9E-425E-A15F-18801C979B78}"/>
              </a:ext>
            </a:extLst>
          </p:cNvPr>
          <p:cNvSpPr>
            <a:spLocks noGrp="1"/>
          </p:cNvSpPr>
          <p:nvPr>
            <p:ph idx="1"/>
          </p:nvPr>
        </p:nvSpPr>
        <p:spPr>
          <a:xfrm>
            <a:off x="287693" y="1825625"/>
            <a:ext cx="5618158" cy="4351338"/>
          </a:xfrm>
        </p:spPr>
        <p:txBody>
          <a:bodyPr>
            <a:normAutofit fontScale="92500" lnSpcReduction="10000"/>
          </a:bodyPr>
          <a:lstStyle/>
          <a:p>
            <a:r>
              <a:rPr lang="en-US" dirty="0"/>
              <a:t>Truck farming is the cultivation of one or a few fruit or vegetable crops on a relatively large scale for transport to distant markets where the crop cannot be grown due to climate.</a:t>
            </a:r>
          </a:p>
          <a:p>
            <a:r>
              <a:rPr lang="en-US" dirty="0"/>
              <a:t>By 1884, Long Beach farms shipping vegetables out by rail</a:t>
            </a:r>
          </a:p>
          <a:p>
            <a:r>
              <a:rPr lang="en-US" dirty="0"/>
              <a:t>Radish Capital of America due to the popularity of its radishes, the Long Reds used sliced as bar snacks.</a:t>
            </a:r>
          </a:p>
          <a:p>
            <a:r>
              <a:rPr lang="en-US" dirty="0"/>
              <a:t>In excess of 300 rail cars from 4 crops produced in a season. </a:t>
            </a:r>
          </a:p>
        </p:txBody>
      </p:sp>
      <p:pic>
        <p:nvPicPr>
          <p:cNvPr id="4" name="Picture 3">
            <a:extLst>
              <a:ext uri="{FF2B5EF4-FFF2-40B4-BE49-F238E27FC236}">
                <a16:creationId xmlns:a16="http://schemas.microsoft.com/office/drawing/2014/main" id="{3AE990D1-FCFF-45AE-A3E1-A891497FF2D0}"/>
              </a:ext>
            </a:extLst>
          </p:cNvPr>
          <p:cNvPicPr>
            <a:picLocks noChangeAspect="1"/>
          </p:cNvPicPr>
          <p:nvPr/>
        </p:nvPicPr>
        <p:blipFill>
          <a:blip r:embed="rId2"/>
          <a:stretch>
            <a:fillRect/>
          </a:stretch>
        </p:blipFill>
        <p:spPr>
          <a:xfrm>
            <a:off x="7196916" y="1338943"/>
            <a:ext cx="4838020" cy="4838020"/>
          </a:xfrm>
          <a:prstGeom prst="rect">
            <a:avLst/>
          </a:prstGeom>
        </p:spPr>
      </p:pic>
    </p:spTree>
    <p:extLst>
      <p:ext uri="{BB962C8B-B14F-4D97-AF65-F5344CB8AC3E}">
        <p14:creationId xmlns:p14="http://schemas.microsoft.com/office/powerpoint/2010/main" val="283632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9D0C-BBC9-470E-B8A7-5FEAC9A228E8}"/>
              </a:ext>
            </a:extLst>
          </p:cNvPr>
          <p:cNvSpPr>
            <a:spLocks noGrp="1"/>
          </p:cNvSpPr>
          <p:nvPr>
            <p:ph type="title"/>
          </p:nvPr>
        </p:nvSpPr>
        <p:spPr/>
        <p:txBody>
          <a:bodyPr/>
          <a:lstStyle/>
          <a:p>
            <a:r>
              <a:rPr lang="en-US" dirty="0"/>
              <a:t>Fruit Production on the MS Gulf Coast</a:t>
            </a:r>
          </a:p>
        </p:txBody>
      </p:sp>
      <p:sp>
        <p:nvSpPr>
          <p:cNvPr id="3" name="Content Placeholder 2">
            <a:extLst>
              <a:ext uri="{FF2B5EF4-FFF2-40B4-BE49-F238E27FC236}">
                <a16:creationId xmlns:a16="http://schemas.microsoft.com/office/drawing/2014/main" id="{05FF1ECA-289F-453B-86DC-C288DF5D52F9}"/>
              </a:ext>
            </a:extLst>
          </p:cNvPr>
          <p:cNvSpPr>
            <a:spLocks noGrp="1"/>
          </p:cNvSpPr>
          <p:nvPr>
            <p:ph idx="1"/>
          </p:nvPr>
        </p:nvSpPr>
        <p:spPr>
          <a:xfrm>
            <a:off x="838200" y="1825625"/>
            <a:ext cx="5152053" cy="4351338"/>
          </a:xfrm>
        </p:spPr>
        <p:txBody>
          <a:bodyPr/>
          <a:lstStyle/>
          <a:p>
            <a:r>
              <a:rPr lang="en-US" sz="2000" dirty="0"/>
              <a:t>Satsumas were a major crop in 1890s.</a:t>
            </a:r>
          </a:p>
          <a:p>
            <a:r>
              <a:rPr lang="en-US" sz="2000" dirty="0"/>
              <a:t>Satsuma festival started in Ocean Springs in 1913.</a:t>
            </a:r>
          </a:p>
          <a:p>
            <a:r>
              <a:rPr lang="en-US" sz="2000" dirty="0"/>
              <a:t>1915 - 40,000 satsumas, 8,000 grapefruit, 300 kumquats in Harrison and Jackson counties.</a:t>
            </a:r>
          </a:p>
          <a:p>
            <a:r>
              <a:rPr lang="en-US" sz="2000" dirty="0"/>
              <a:t>1915 Hurricane followed by cold weather destroyed significant number of orchards.</a:t>
            </a:r>
          </a:p>
          <a:p>
            <a:r>
              <a:rPr lang="en-US" sz="2000" dirty="0"/>
              <a:t>Similar cycle in 1930s.</a:t>
            </a:r>
          </a:p>
          <a:p>
            <a:r>
              <a:rPr lang="en-US" sz="2000" dirty="0"/>
              <a:t>Coastal MS Citrus production now primarily by homeowners.</a:t>
            </a:r>
          </a:p>
          <a:p>
            <a:endParaRPr lang="en-US" dirty="0"/>
          </a:p>
        </p:txBody>
      </p:sp>
      <p:pic>
        <p:nvPicPr>
          <p:cNvPr id="5" name="Picture 4">
            <a:extLst>
              <a:ext uri="{FF2B5EF4-FFF2-40B4-BE49-F238E27FC236}">
                <a16:creationId xmlns:a16="http://schemas.microsoft.com/office/drawing/2014/main" id="{0DE32A0D-E4C0-4B03-B221-BB620C60FA62}"/>
              </a:ext>
            </a:extLst>
          </p:cNvPr>
          <p:cNvPicPr>
            <a:picLocks noChangeAspect="1"/>
          </p:cNvPicPr>
          <p:nvPr/>
        </p:nvPicPr>
        <p:blipFill>
          <a:blip r:embed="rId2"/>
          <a:stretch>
            <a:fillRect/>
          </a:stretch>
        </p:blipFill>
        <p:spPr>
          <a:xfrm>
            <a:off x="7203232" y="2446863"/>
            <a:ext cx="4573944" cy="2571840"/>
          </a:xfrm>
          <a:prstGeom prst="rect">
            <a:avLst/>
          </a:prstGeom>
        </p:spPr>
      </p:pic>
    </p:spTree>
    <p:extLst>
      <p:ext uri="{BB962C8B-B14F-4D97-AF65-F5344CB8AC3E}">
        <p14:creationId xmlns:p14="http://schemas.microsoft.com/office/powerpoint/2010/main" val="139949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A504-8393-4B58-ABC3-C1A341733074}"/>
              </a:ext>
            </a:extLst>
          </p:cNvPr>
          <p:cNvSpPr>
            <a:spLocks noGrp="1"/>
          </p:cNvSpPr>
          <p:nvPr>
            <p:ph type="title"/>
          </p:nvPr>
        </p:nvSpPr>
        <p:spPr/>
        <p:txBody>
          <a:bodyPr/>
          <a:lstStyle/>
          <a:p>
            <a:r>
              <a:rPr lang="en-US" dirty="0"/>
              <a:t>Tung Trees</a:t>
            </a:r>
          </a:p>
        </p:txBody>
      </p:sp>
      <p:sp>
        <p:nvSpPr>
          <p:cNvPr id="3" name="Content Placeholder 2">
            <a:extLst>
              <a:ext uri="{FF2B5EF4-FFF2-40B4-BE49-F238E27FC236}">
                <a16:creationId xmlns:a16="http://schemas.microsoft.com/office/drawing/2014/main" id="{AB5D4A10-7300-4CA4-852F-69FE3B48F794}"/>
              </a:ext>
            </a:extLst>
          </p:cNvPr>
          <p:cNvSpPr>
            <a:spLocks noGrp="1"/>
          </p:cNvSpPr>
          <p:nvPr>
            <p:ph idx="1"/>
          </p:nvPr>
        </p:nvSpPr>
        <p:spPr>
          <a:xfrm>
            <a:off x="838199" y="1825625"/>
            <a:ext cx="6215743" cy="4351338"/>
          </a:xfrm>
        </p:spPr>
        <p:txBody>
          <a:bodyPr>
            <a:normAutofit fontScale="85000" lnSpcReduction="10000"/>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Introduced into Mississippi in the early 20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Century.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Oil from tung trees used to waterproof wood, in paints and varnishes, making adhesives, as well as in insulators for electric wires.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Tung oil is also used as a drying agent for inks and after processing, as a motor fuel.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Most profitable cash crop grown in its climactic area.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Remained important for Coastal Mississippi through the late 1960s.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Hurricane Camille in August of 1969 resulted in the destruction of as much as 40,000 acres of tung trees.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Increased labor costs and competition from importers led to the end of large scale tung tree production.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Tung trees were grown in Stone County in the mid-1990s but the largest orchard, located near Lumberton, MS was destroyed by Hurricane Katrina in 2005.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the time that orchard produced 20 percent of the domestic supply of tung oil.</a:t>
            </a:r>
          </a:p>
          <a:p>
            <a:endParaRPr lang="en-US" dirty="0"/>
          </a:p>
        </p:txBody>
      </p:sp>
      <p:pic>
        <p:nvPicPr>
          <p:cNvPr id="4" name="Picture 3">
            <a:extLst>
              <a:ext uri="{FF2B5EF4-FFF2-40B4-BE49-F238E27FC236}">
                <a16:creationId xmlns:a16="http://schemas.microsoft.com/office/drawing/2014/main" id="{B2D9B597-21DD-40C9-9B3B-89391571A938}"/>
              </a:ext>
            </a:extLst>
          </p:cNvPr>
          <p:cNvPicPr>
            <a:picLocks noChangeAspect="1"/>
          </p:cNvPicPr>
          <p:nvPr/>
        </p:nvPicPr>
        <p:blipFill>
          <a:blip r:embed="rId2"/>
          <a:stretch>
            <a:fillRect/>
          </a:stretch>
        </p:blipFill>
        <p:spPr>
          <a:xfrm>
            <a:off x="8472647" y="94199"/>
            <a:ext cx="2780017" cy="3334801"/>
          </a:xfrm>
          <a:prstGeom prst="rect">
            <a:avLst/>
          </a:prstGeom>
        </p:spPr>
      </p:pic>
      <p:pic>
        <p:nvPicPr>
          <p:cNvPr id="5" name="Picture 4">
            <a:extLst>
              <a:ext uri="{FF2B5EF4-FFF2-40B4-BE49-F238E27FC236}">
                <a16:creationId xmlns:a16="http://schemas.microsoft.com/office/drawing/2014/main" id="{11372C8D-681F-43D1-9282-42405BDA3DF4}"/>
              </a:ext>
            </a:extLst>
          </p:cNvPr>
          <p:cNvPicPr>
            <a:picLocks noChangeAspect="1"/>
          </p:cNvPicPr>
          <p:nvPr/>
        </p:nvPicPr>
        <p:blipFill>
          <a:blip r:embed="rId3"/>
          <a:stretch>
            <a:fillRect/>
          </a:stretch>
        </p:blipFill>
        <p:spPr>
          <a:xfrm>
            <a:off x="7768066" y="3699926"/>
            <a:ext cx="3859102" cy="2895851"/>
          </a:xfrm>
          <a:prstGeom prst="rect">
            <a:avLst/>
          </a:prstGeom>
        </p:spPr>
      </p:pic>
    </p:spTree>
    <p:extLst>
      <p:ext uri="{BB962C8B-B14F-4D97-AF65-F5344CB8AC3E}">
        <p14:creationId xmlns:p14="http://schemas.microsoft.com/office/powerpoint/2010/main" val="2279571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CB5E-35DE-4873-92AE-CE030CF1302D}"/>
              </a:ext>
            </a:extLst>
          </p:cNvPr>
          <p:cNvSpPr>
            <a:spLocks noGrp="1"/>
          </p:cNvSpPr>
          <p:nvPr>
            <p:ph type="title"/>
          </p:nvPr>
        </p:nvSpPr>
        <p:spPr/>
        <p:txBody>
          <a:bodyPr/>
          <a:lstStyle/>
          <a:p>
            <a:r>
              <a:rPr lang="en-US" dirty="0"/>
              <a:t>Blueberries</a:t>
            </a:r>
          </a:p>
        </p:txBody>
      </p:sp>
      <p:sp>
        <p:nvSpPr>
          <p:cNvPr id="3" name="Content Placeholder 2">
            <a:extLst>
              <a:ext uri="{FF2B5EF4-FFF2-40B4-BE49-F238E27FC236}">
                <a16:creationId xmlns:a16="http://schemas.microsoft.com/office/drawing/2014/main" id="{832F9A4F-3372-44B7-A5B4-A7C10F42A640}"/>
              </a:ext>
            </a:extLst>
          </p:cNvPr>
          <p:cNvSpPr>
            <a:spLocks noGrp="1"/>
          </p:cNvSpPr>
          <p:nvPr>
            <p:ph idx="1"/>
          </p:nvPr>
        </p:nvSpPr>
        <p:spPr>
          <a:xfrm>
            <a:off x="838200" y="1825625"/>
            <a:ext cx="5257800" cy="4351338"/>
          </a:xfrm>
        </p:spPr>
        <p:txBody>
          <a:bodyPr/>
          <a:lstStyle/>
          <a:p>
            <a:r>
              <a:rPr lang="en-US" dirty="0"/>
              <a:t>Native to Mississippi.</a:t>
            </a:r>
          </a:p>
          <a:p>
            <a:r>
              <a:rPr lang="en-US" dirty="0"/>
              <a:t>Research conducted at South MS Research Station beginning in 1970.</a:t>
            </a:r>
          </a:p>
          <a:p>
            <a:r>
              <a:rPr lang="en-US" dirty="0"/>
              <a:t>Beginning of commercial production.</a:t>
            </a:r>
          </a:p>
          <a:p>
            <a:r>
              <a:rPr lang="en-US" dirty="0"/>
              <a:t>80 acres in 1981 to 2100 acres in 2014.</a:t>
            </a:r>
          </a:p>
          <a:p>
            <a:r>
              <a:rPr lang="en-US" dirty="0"/>
              <a:t>U-Pick Operations</a:t>
            </a:r>
          </a:p>
        </p:txBody>
      </p:sp>
      <p:pic>
        <p:nvPicPr>
          <p:cNvPr id="4" name="Picture 3">
            <a:extLst>
              <a:ext uri="{FF2B5EF4-FFF2-40B4-BE49-F238E27FC236}">
                <a16:creationId xmlns:a16="http://schemas.microsoft.com/office/drawing/2014/main" id="{6EE228B8-EEA6-48C0-8005-86400B86637B}"/>
              </a:ext>
            </a:extLst>
          </p:cNvPr>
          <p:cNvPicPr>
            <a:picLocks noChangeAspect="1"/>
          </p:cNvPicPr>
          <p:nvPr/>
        </p:nvPicPr>
        <p:blipFill>
          <a:blip r:embed="rId2"/>
          <a:stretch>
            <a:fillRect/>
          </a:stretch>
        </p:blipFill>
        <p:spPr>
          <a:xfrm>
            <a:off x="7703073" y="388452"/>
            <a:ext cx="3650727" cy="2429393"/>
          </a:xfrm>
          <a:prstGeom prst="rect">
            <a:avLst/>
          </a:prstGeom>
        </p:spPr>
      </p:pic>
      <p:pic>
        <p:nvPicPr>
          <p:cNvPr id="5" name="Picture 4">
            <a:extLst>
              <a:ext uri="{FF2B5EF4-FFF2-40B4-BE49-F238E27FC236}">
                <a16:creationId xmlns:a16="http://schemas.microsoft.com/office/drawing/2014/main" id="{0861E647-32A2-422E-ACA4-0DA4F3A0E721}"/>
              </a:ext>
            </a:extLst>
          </p:cNvPr>
          <p:cNvPicPr>
            <a:picLocks noChangeAspect="1"/>
          </p:cNvPicPr>
          <p:nvPr/>
        </p:nvPicPr>
        <p:blipFill>
          <a:blip r:embed="rId3"/>
          <a:stretch>
            <a:fillRect/>
          </a:stretch>
        </p:blipFill>
        <p:spPr>
          <a:xfrm>
            <a:off x="7703073" y="2968593"/>
            <a:ext cx="3523305" cy="3523305"/>
          </a:xfrm>
          <a:prstGeom prst="rect">
            <a:avLst/>
          </a:prstGeom>
        </p:spPr>
      </p:pic>
    </p:spTree>
    <p:extLst>
      <p:ext uri="{BB962C8B-B14F-4D97-AF65-F5344CB8AC3E}">
        <p14:creationId xmlns:p14="http://schemas.microsoft.com/office/powerpoint/2010/main" val="18392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B820C-BE02-4CD2-9B91-40D8951E245A}"/>
              </a:ext>
            </a:extLst>
          </p:cNvPr>
          <p:cNvSpPr>
            <a:spLocks noGrp="1"/>
          </p:cNvSpPr>
          <p:nvPr>
            <p:ph type="title"/>
          </p:nvPr>
        </p:nvSpPr>
        <p:spPr/>
        <p:txBody>
          <a:bodyPr/>
          <a:lstStyle/>
          <a:p>
            <a:r>
              <a:rPr lang="en-US" dirty="0"/>
              <a:t>Seafood industry</a:t>
            </a:r>
          </a:p>
        </p:txBody>
      </p:sp>
      <p:sp>
        <p:nvSpPr>
          <p:cNvPr id="3" name="Content Placeholder 2">
            <a:extLst>
              <a:ext uri="{FF2B5EF4-FFF2-40B4-BE49-F238E27FC236}">
                <a16:creationId xmlns:a16="http://schemas.microsoft.com/office/drawing/2014/main" id="{61006489-A4EC-42DA-8CE1-D83E56DDB7BD}"/>
              </a:ext>
            </a:extLst>
          </p:cNvPr>
          <p:cNvSpPr>
            <a:spLocks noGrp="1"/>
          </p:cNvSpPr>
          <p:nvPr>
            <p:ph idx="1"/>
          </p:nvPr>
        </p:nvSpPr>
        <p:spPr>
          <a:xfrm>
            <a:off x="838201" y="1825625"/>
            <a:ext cx="4614644" cy="4351338"/>
          </a:xfrm>
        </p:spPr>
        <p:txBody>
          <a:bodyPr>
            <a:normAutofit fontScale="70000" lnSpcReduction="20000"/>
          </a:bodyPr>
          <a:lstStyle/>
          <a:p>
            <a:pPr algn="l"/>
            <a:r>
              <a:rPr lang="en-US" sz="3300" b="0" i="0" dirty="0">
                <a:solidFill>
                  <a:srgbClr val="000000"/>
                </a:solidFill>
                <a:effectLst/>
              </a:rPr>
              <a:t>Seafood industry was strictly local in early 19</a:t>
            </a:r>
            <a:r>
              <a:rPr lang="en-US" sz="3300" b="0" i="0" baseline="30000" dirty="0">
                <a:solidFill>
                  <a:srgbClr val="000000"/>
                </a:solidFill>
                <a:effectLst/>
              </a:rPr>
              <a:t>th</a:t>
            </a:r>
            <a:r>
              <a:rPr lang="en-US" sz="3300" b="0" i="0" dirty="0">
                <a:solidFill>
                  <a:srgbClr val="000000"/>
                </a:solidFill>
                <a:effectLst/>
              </a:rPr>
              <a:t> Century.</a:t>
            </a:r>
          </a:p>
          <a:p>
            <a:pPr algn="l"/>
            <a:r>
              <a:rPr lang="en-US" sz="3300" dirty="0">
                <a:solidFill>
                  <a:srgbClr val="000000"/>
                </a:solidFill>
              </a:rPr>
              <a:t>Shipping was not possible as there was no way to prevent spoilage.</a:t>
            </a:r>
          </a:p>
          <a:p>
            <a:pPr algn="l"/>
            <a:r>
              <a:rPr lang="en-US" sz="3300" b="0" i="0" dirty="0">
                <a:solidFill>
                  <a:srgbClr val="000000"/>
                </a:solidFill>
                <a:effectLst/>
              </a:rPr>
              <a:t>Expansion of rail lines and development of ice technology allowed greater reach.</a:t>
            </a:r>
          </a:p>
          <a:p>
            <a:pPr algn="l"/>
            <a:r>
              <a:rPr lang="en-US" sz="3300" dirty="0">
                <a:solidFill>
                  <a:srgbClr val="000000"/>
                </a:solidFill>
              </a:rPr>
              <a:t>Cannery opened in 1881 based on practices learned by operations in Baltimore, Maryland.</a:t>
            </a:r>
          </a:p>
          <a:p>
            <a:pPr algn="l"/>
            <a:r>
              <a:rPr lang="en-US" sz="3300" dirty="0">
                <a:solidFill>
                  <a:srgbClr val="000000"/>
                </a:solidFill>
              </a:rPr>
              <a:t>“Bohemian” workers led to doubling of Biloxi population.</a:t>
            </a:r>
            <a:endParaRPr lang="en-US" sz="3300" b="0" i="0" dirty="0">
              <a:solidFill>
                <a:srgbClr val="000000"/>
              </a:solidFill>
              <a:effectLst/>
            </a:endParaRPr>
          </a:p>
          <a:p>
            <a:endParaRPr lang="en-US" dirty="0"/>
          </a:p>
        </p:txBody>
      </p:sp>
      <p:pic>
        <p:nvPicPr>
          <p:cNvPr id="4" name="Picture 3">
            <a:extLst>
              <a:ext uri="{FF2B5EF4-FFF2-40B4-BE49-F238E27FC236}">
                <a16:creationId xmlns:a16="http://schemas.microsoft.com/office/drawing/2014/main" id="{6A04DD82-48EE-4153-9DFC-9E5477D87DBF}"/>
              </a:ext>
            </a:extLst>
          </p:cNvPr>
          <p:cNvPicPr>
            <a:picLocks noChangeAspect="1"/>
          </p:cNvPicPr>
          <p:nvPr/>
        </p:nvPicPr>
        <p:blipFill>
          <a:blip r:embed="rId2"/>
          <a:stretch>
            <a:fillRect/>
          </a:stretch>
        </p:blipFill>
        <p:spPr>
          <a:xfrm>
            <a:off x="7318948" y="136526"/>
            <a:ext cx="4798334" cy="3292474"/>
          </a:xfrm>
          <a:prstGeom prst="rect">
            <a:avLst/>
          </a:prstGeom>
        </p:spPr>
      </p:pic>
      <p:pic>
        <p:nvPicPr>
          <p:cNvPr id="5" name="Picture 4">
            <a:extLst>
              <a:ext uri="{FF2B5EF4-FFF2-40B4-BE49-F238E27FC236}">
                <a16:creationId xmlns:a16="http://schemas.microsoft.com/office/drawing/2014/main" id="{0AEF77E6-441A-4CEF-B0BD-FDBFEB0003CB}"/>
              </a:ext>
            </a:extLst>
          </p:cNvPr>
          <p:cNvPicPr>
            <a:picLocks noChangeAspect="1"/>
          </p:cNvPicPr>
          <p:nvPr/>
        </p:nvPicPr>
        <p:blipFill>
          <a:blip r:embed="rId3"/>
          <a:stretch>
            <a:fillRect/>
          </a:stretch>
        </p:blipFill>
        <p:spPr>
          <a:xfrm>
            <a:off x="7318948" y="3509618"/>
            <a:ext cx="4798334" cy="3011721"/>
          </a:xfrm>
          <a:prstGeom prst="rect">
            <a:avLst/>
          </a:prstGeom>
        </p:spPr>
      </p:pic>
    </p:spTree>
    <p:extLst>
      <p:ext uri="{BB962C8B-B14F-4D97-AF65-F5344CB8AC3E}">
        <p14:creationId xmlns:p14="http://schemas.microsoft.com/office/powerpoint/2010/main" val="1247663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1E7446-E29A-49F0-A78A-7892C962CFC5}"/>
              </a:ext>
            </a:extLst>
          </p:cNvPr>
          <p:cNvPicPr>
            <a:picLocks noChangeAspect="1"/>
          </p:cNvPicPr>
          <p:nvPr/>
        </p:nvPicPr>
        <p:blipFill rotWithShape="1">
          <a:blip r:embed="rId2"/>
          <a:srcRect t="12002" r="-1" b="578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D47379BE-B731-4BEB-B3F6-27EBDE8D2EF7}"/>
              </a:ext>
            </a:extLst>
          </p:cNvPr>
          <p:cNvPicPr>
            <a:picLocks noChangeAspect="1"/>
          </p:cNvPicPr>
          <p:nvPr/>
        </p:nvPicPr>
        <p:blipFill rotWithShape="1">
          <a:blip r:embed="rId3"/>
          <a:srcRect t="19838"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F5760F5-D545-4D3B-906B-4D059BDB48B8}"/>
              </a:ext>
            </a:extLst>
          </p:cNvPr>
          <p:cNvSpPr>
            <a:spLocks noGrp="1"/>
          </p:cNvSpPr>
          <p:nvPr>
            <p:ph type="title"/>
          </p:nvPr>
        </p:nvSpPr>
        <p:spPr>
          <a:xfrm>
            <a:off x="448056" y="859536"/>
            <a:ext cx="4832802" cy="1243584"/>
          </a:xfrm>
        </p:spPr>
        <p:txBody>
          <a:bodyPr>
            <a:normAutofit/>
          </a:bodyPr>
          <a:lstStyle/>
          <a:p>
            <a:r>
              <a:rPr lang="en-US" sz="3400"/>
              <a:t>Seafood Capital of the World</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9B523AE-59AE-4CEA-BE5E-5494F34A4A7B}"/>
              </a:ext>
            </a:extLst>
          </p:cNvPr>
          <p:cNvSpPr>
            <a:spLocks noGrp="1"/>
          </p:cNvSpPr>
          <p:nvPr>
            <p:ph idx="1"/>
          </p:nvPr>
        </p:nvSpPr>
        <p:spPr>
          <a:xfrm>
            <a:off x="448056" y="2512611"/>
            <a:ext cx="4832803" cy="3664351"/>
          </a:xfrm>
        </p:spPr>
        <p:txBody>
          <a:bodyPr>
            <a:normAutofit/>
          </a:bodyPr>
          <a:lstStyle/>
          <a:p>
            <a:r>
              <a:rPr lang="en-US" sz="1900" b="0" i="0">
                <a:effectLst/>
              </a:rPr>
              <a:t>In 1890, an annual processing of two million pounds of oysters and 614,000 pounds of shrimp was reported by Biloxi’s canneries. </a:t>
            </a:r>
          </a:p>
          <a:p>
            <a:r>
              <a:rPr lang="en-US" sz="1900" b="0" i="0">
                <a:effectLst/>
              </a:rPr>
              <a:t>By 1902, those numbers had skyrocketed as twelve canneries reported a combined catch of 5,988,788 pounds of oysters and 4,424,000 pounds of shrimp. </a:t>
            </a:r>
          </a:p>
          <a:p>
            <a:r>
              <a:rPr lang="en-US" sz="1900" b="0" i="0">
                <a:effectLst/>
              </a:rPr>
              <a:t>By 1903, Biloxi, with a population of approximately 8,000, was referred to as “The Seafood Capital of the World.”</a:t>
            </a:r>
          </a:p>
          <a:p>
            <a:r>
              <a:rPr lang="en-US" sz="1900"/>
              <a:t>By 1904, Biloxi was the world's largest exporter of seafood by tonnage. </a:t>
            </a:r>
          </a:p>
          <a:p>
            <a:endParaRPr lang="en-US" sz="1900"/>
          </a:p>
        </p:txBody>
      </p:sp>
    </p:spTree>
    <p:extLst>
      <p:ext uri="{BB962C8B-B14F-4D97-AF65-F5344CB8AC3E}">
        <p14:creationId xmlns:p14="http://schemas.microsoft.com/office/powerpoint/2010/main" val="158629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8888-E9C1-4C1F-BCA3-64AE06E36A21}"/>
              </a:ext>
            </a:extLst>
          </p:cNvPr>
          <p:cNvSpPr>
            <a:spLocks noGrp="1"/>
          </p:cNvSpPr>
          <p:nvPr>
            <p:ph type="title"/>
          </p:nvPr>
        </p:nvSpPr>
        <p:spPr/>
        <p:txBody>
          <a:bodyPr/>
          <a:lstStyle/>
          <a:p>
            <a:r>
              <a:rPr lang="en-US" dirty="0"/>
              <a:t>What is Agriculture</a:t>
            </a:r>
          </a:p>
        </p:txBody>
      </p:sp>
      <p:sp>
        <p:nvSpPr>
          <p:cNvPr id="3" name="Content Placeholder 2">
            <a:extLst>
              <a:ext uri="{FF2B5EF4-FFF2-40B4-BE49-F238E27FC236}">
                <a16:creationId xmlns:a16="http://schemas.microsoft.com/office/drawing/2014/main" id="{77B3A1F3-D8CC-46FF-94B5-06F0737F11EB}"/>
              </a:ext>
            </a:extLst>
          </p:cNvPr>
          <p:cNvSpPr>
            <a:spLocks noGrp="1"/>
          </p:cNvSpPr>
          <p:nvPr>
            <p:ph idx="1"/>
          </p:nvPr>
        </p:nvSpPr>
        <p:spPr/>
        <p:txBody>
          <a:bodyPr/>
          <a:lstStyle/>
          <a:p>
            <a:r>
              <a:rPr lang="en-US" dirty="0"/>
              <a:t>“Cultivation of the soil, dairying, forestry, raising or harvesting any agricultural or horticultural commodity, including the raising, shearing, feeding, caring for, training and management of livestock, including horses, bees, poultry, fur-bearing animals and wildlife, and the raising or harvesting of oysters, clams, mussels, other molluscan shellfish or fish…”</a:t>
            </a:r>
          </a:p>
          <a:p>
            <a:endParaRPr lang="en-US" dirty="0"/>
          </a:p>
          <a:p>
            <a:r>
              <a:rPr lang="en-US" i="0" dirty="0">
                <a:effectLst/>
                <a:latin typeface="Roboto" panose="02000000000000000000" pitchFamily="2" charset="0"/>
              </a:rPr>
              <a:t>“the science and art of the production of plants and animals useful to man.”</a:t>
            </a:r>
            <a:endParaRPr lang="en-US" dirty="0"/>
          </a:p>
        </p:txBody>
      </p:sp>
    </p:spTree>
    <p:extLst>
      <p:ext uri="{BB962C8B-B14F-4D97-AF65-F5344CB8AC3E}">
        <p14:creationId xmlns:p14="http://schemas.microsoft.com/office/powerpoint/2010/main" val="2097565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768DF-D3E1-4FCF-9827-B6BD8188EE97}"/>
              </a:ext>
            </a:extLst>
          </p:cNvPr>
          <p:cNvSpPr>
            <a:spLocks noGrp="1"/>
          </p:cNvSpPr>
          <p:nvPr>
            <p:ph type="title"/>
          </p:nvPr>
        </p:nvSpPr>
        <p:spPr>
          <a:xfrm>
            <a:off x="835155" y="525195"/>
            <a:ext cx="3986155" cy="1350258"/>
          </a:xfrm>
        </p:spPr>
        <p:txBody>
          <a:bodyPr anchor="b">
            <a:normAutofit/>
          </a:bodyPr>
          <a:lstStyle/>
          <a:p>
            <a:r>
              <a:rPr lang="en-US" sz="4000" dirty="0"/>
              <a:t>Modern seafood industry</a:t>
            </a:r>
          </a:p>
        </p:txBody>
      </p:sp>
      <p:pic>
        <p:nvPicPr>
          <p:cNvPr id="4" name="Picture 3">
            <a:extLst>
              <a:ext uri="{FF2B5EF4-FFF2-40B4-BE49-F238E27FC236}">
                <a16:creationId xmlns:a16="http://schemas.microsoft.com/office/drawing/2014/main" id="{8C30A23B-75B0-410F-8493-4AF9533A633E}"/>
              </a:ext>
            </a:extLst>
          </p:cNvPr>
          <p:cNvPicPr>
            <a:picLocks noChangeAspect="1"/>
          </p:cNvPicPr>
          <p:nvPr/>
        </p:nvPicPr>
        <p:blipFill rotWithShape="1">
          <a:blip r:embed="rId2"/>
          <a:srcRect t="26281" b="19767"/>
          <a:stretch/>
        </p:blipFill>
        <p:spPr>
          <a:xfrm>
            <a:off x="5186554" y="163646"/>
            <a:ext cx="6806703" cy="2623097"/>
          </a:xfrm>
          <a:prstGeom prst="rect">
            <a:avLst/>
          </a:prstGeom>
        </p:spPr>
      </p:pic>
      <p:sp>
        <p:nvSpPr>
          <p:cNvPr id="3" name="Content Placeholder 2">
            <a:extLst>
              <a:ext uri="{FF2B5EF4-FFF2-40B4-BE49-F238E27FC236}">
                <a16:creationId xmlns:a16="http://schemas.microsoft.com/office/drawing/2014/main" id="{B38A3972-23B7-4343-AE07-9C1C9CF24A83}"/>
              </a:ext>
            </a:extLst>
          </p:cNvPr>
          <p:cNvSpPr>
            <a:spLocks noGrp="1"/>
          </p:cNvSpPr>
          <p:nvPr>
            <p:ph idx="1"/>
          </p:nvPr>
        </p:nvSpPr>
        <p:spPr>
          <a:xfrm>
            <a:off x="835155" y="2174033"/>
            <a:ext cx="3986155" cy="3940725"/>
          </a:xfrm>
        </p:spPr>
        <p:txBody>
          <a:bodyPr>
            <a:normAutofit/>
          </a:bodyPr>
          <a:lstStyle/>
          <a:p>
            <a:r>
              <a:rPr lang="en-US" sz="1700" b="0" i="0" dirty="0">
                <a:effectLst/>
              </a:rPr>
              <a:t>Mississippi commercial landings contributed five percent of the total domestic U.S. landings from 2009 to 2018. </a:t>
            </a:r>
          </a:p>
          <a:p>
            <a:r>
              <a:rPr lang="en-US" sz="1700" b="0" i="0" dirty="0">
                <a:effectLst/>
              </a:rPr>
              <a:t>In dockside values, Mississippi added 11 percent to U.S. commercial landing values during the past decade.</a:t>
            </a:r>
          </a:p>
          <a:p>
            <a:r>
              <a:rPr lang="en-US" sz="1700" dirty="0"/>
              <a:t>Challenges have included Hurricane Katrina, Deepwater Horizon Disaster, and Bonne </a:t>
            </a:r>
            <a:r>
              <a:rPr lang="en-US" sz="1700" dirty="0" err="1"/>
              <a:t>Carre</a:t>
            </a:r>
            <a:r>
              <a:rPr lang="en-US" sz="1700" dirty="0"/>
              <a:t> Spillway opening.</a:t>
            </a:r>
          </a:p>
          <a:p>
            <a:endParaRPr lang="en-US" sz="1700" dirty="0"/>
          </a:p>
        </p:txBody>
      </p:sp>
      <p:pic>
        <p:nvPicPr>
          <p:cNvPr id="5" name="Picture 4">
            <a:extLst>
              <a:ext uri="{FF2B5EF4-FFF2-40B4-BE49-F238E27FC236}">
                <a16:creationId xmlns:a16="http://schemas.microsoft.com/office/drawing/2014/main" id="{6626F7AD-637F-41DC-BBF4-8DFFF0A4DB00}"/>
              </a:ext>
            </a:extLst>
          </p:cNvPr>
          <p:cNvPicPr>
            <a:picLocks noChangeAspect="1"/>
          </p:cNvPicPr>
          <p:nvPr/>
        </p:nvPicPr>
        <p:blipFill rotWithShape="1">
          <a:blip r:embed="rId3"/>
          <a:srcRect t="14754" r="1" b="11456"/>
          <a:stretch/>
        </p:blipFill>
        <p:spPr>
          <a:xfrm>
            <a:off x="5186554" y="2956875"/>
            <a:ext cx="6806703" cy="3352653"/>
          </a:xfrm>
          <a:prstGeom prst="rect">
            <a:avLst/>
          </a:prstGeom>
        </p:spPr>
      </p:pic>
    </p:spTree>
    <p:extLst>
      <p:ext uri="{BB962C8B-B14F-4D97-AF65-F5344CB8AC3E}">
        <p14:creationId xmlns:p14="http://schemas.microsoft.com/office/powerpoint/2010/main" val="2571826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9DF5-F53B-403B-8C60-A218EBBB554A}"/>
              </a:ext>
            </a:extLst>
          </p:cNvPr>
          <p:cNvSpPr>
            <a:spLocks noGrp="1"/>
          </p:cNvSpPr>
          <p:nvPr>
            <p:ph type="title"/>
          </p:nvPr>
        </p:nvSpPr>
        <p:spPr/>
        <p:txBody>
          <a:bodyPr/>
          <a:lstStyle/>
          <a:p>
            <a:r>
              <a:rPr lang="en-US" dirty="0"/>
              <a:t>Piney Woods Cattle</a:t>
            </a:r>
          </a:p>
        </p:txBody>
      </p:sp>
      <p:sp>
        <p:nvSpPr>
          <p:cNvPr id="3" name="Content Placeholder 2">
            <a:extLst>
              <a:ext uri="{FF2B5EF4-FFF2-40B4-BE49-F238E27FC236}">
                <a16:creationId xmlns:a16="http://schemas.microsoft.com/office/drawing/2014/main" id="{714DE1CB-95F8-4297-A4F3-9DC8CC64E023}"/>
              </a:ext>
            </a:extLst>
          </p:cNvPr>
          <p:cNvSpPr>
            <a:spLocks noGrp="1"/>
          </p:cNvSpPr>
          <p:nvPr>
            <p:ph idx="1"/>
          </p:nvPr>
        </p:nvSpPr>
        <p:spPr>
          <a:xfrm>
            <a:off x="595604" y="1928262"/>
            <a:ext cx="6262396" cy="4351338"/>
          </a:xfrm>
        </p:spPr>
        <p:txBody>
          <a:bodyPr>
            <a:normAutofit fontScale="55000" lnSpcReduction="20000"/>
          </a:bodyPr>
          <a:lstStyle/>
          <a:p>
            <a:pPr algn="l"/>
            <a:r>
              <a:rPr lang="en-US" dirty="0">
                <a:solidFill>
                  <a:srgbClr val="111111"/>
                </a:solidFill>
                <a:latin typeface="Georgia" panose="02040502050405020303" pitchFamily="18" charset="0"/>
              </a:rPr>
              <a:t>O</a:t>
            </a:r>
            <a:r>
              <a:rPr lang="en-US" b="0" i="0" dirty="0">
                <a:solidFill>
                  <a:srgbClr val="111111"/>
                </a:solidFill>
                <a:effectLst/>
                <a:latin typeface="Georgia" panose="02040502050405020303" pitchFamily="18" charset="0"/>
              </a:rPr>
              <a:t>ne of the oldest breeds of cattle in the United States,</a:t>
            </a:r>
          </a:p>
          <a:p>
            <a:pPr algn="l"/>
            <a:r>
              <a:rPr lang="en-US" dirty="0">
                <a:solidFill>
                  <a:srgbClr val="111111"/>
                </a:solidFill>
                <a:latin typeface="Georgia" panose="02040502050405020303" pitchFamily="18" charset="0"/>
              </a:rPr>
              <a:t>D</a:t>
            </a:r>
            <a:r>
              <a:rPr lang="en-US" b="0" i="0" dirty="0">
                <a:solidFill>
                  <a:srgbClr val="111111"/>
                </a:solidFill>
                <a:effectLst/>
                <a:latin typeface="Georgia" panose="02040502050405020303" pitchFamily="18" charset="0"/>
              </a:rPr>
              <a:t>escend from Spanish cattle brought to the Americas beginning in the early 1500s.</a:t>
            </a:r>
          </a:p>
          <a:p>
            <a:pPr algn="l"/>
            <a:r>
              <a:rPr lang="en-US" b="0" i="0" dirty="0">
                <a:solidFill>
                  <a:srgbClr val="111111"/>
                </a:solidFill>
                <a:effectLst/>
                <a:latin typeface="Georgia" panose="02040502050405020303" pitchFamily="18" charset="0"/>
              </a:rPr>
              <a:t>Low-input, extensive cattle-ranging systems typical of Spanish ranching.</a:t>
            </a:r>
          </a:p>
          <a:p>
            <a:pPr algn="l"/>
            <a:r>
              <a:rPr lang="en-US" b="0" i="0" dirty="0">
                <a:solidFill>
                  <a:srgbClr val="111111"/>
                </a:solidFill>
                <a:effectLst/>
                <a:latin typeface="Georgia" panose="02040502050405020303" pitchFamily="18" charset="0"/>
              </a:rPr>
              <a:t>Heat tolerant, long-lived, resistant to parasites and diseases, and able to be productive on marginal forage. </a:t>
            </a:r>
          </a:p>
          <a:p>
            <a:pPr algn="l"/>
            <a:r>
              <a:rPr lang="en-US" b="0" i="0" dirty="0">
                <a:solidFill>
                  <a:srgbClr val="111111"/>
                </a:solidFill>
                <a:effectLst/>
                <a:latin typeface="Georgia" panose="02040502050405020303" pitchFamily="18" charset="0"/>
              </a:rPr>
              <a:t>Used in the production of beef, and occasionally as dairy cattle.</a:t>
            </a:r>
            <a:br>
              <a:rPr lang="en-US" b="0" i="0" dirty="0">
                <a:solidFill>
                  <a:srgbClr val="111111"/>
                </a:solidFill>
                <a:effectLst/>
                <a:latin typeface="Georgia" panose="02040502050405020303" pitchFamily="18" charset="0"/>
              </a:rPr>
            </a:br>
            <a:br>
              <a:rPr lang="en-US" b="0" i="0" dirty="0">
                <a:solidFill>
                  <a:srgbClr val="111111"/>
                </a:solidFill>
                <a:effectLst/>
                <a:latin typeface="Georgia" panose="02040502050405020303" pitchFamily="18" charset="0"/>
              </a:rPr>
            </a:br>
            <a:r>
              <a:rPr lang="en-US" b="0" i="0" dirty="0">
                <a:solidFill>
                  <a:srgbClr val="111111"/>
                </a:solidFill>
                <a:effectLst/>
                <a:latin typeface="Georgia" panose="02040502050405020303" pitchFamily="18" charset="0"/>
              </a:rPr>
              <a:t>They also played an important role as oxen in the timber industry of the Southeast. </a:t>
            </a:r>
          </a:p>
          <a:p>
            <a:pPr algn="l"/>
            <a:r>
              <a:rPr lang="en-US" b="0" i="0" dirty="0">
                <a:solidFill>
                  <a:srgbClr val="111111"/>
                </a:solidFill>
                <a:effectLst/>
                <a:latin typeface="Georgia" panose="02040502050405020303" pitchFamily="18" charset="0"/>
              </a:rPr>
              <a:t>Became rare during the late 1800s and early 1900s, when improved English and European cattle were brought into the Southeast. </a:t>
            </a:r>
          </a:p>
          <a:p>
            <a:pPr algn="l"/>
            <a:r>
              <a:rPr lang="en-US" dirty="0">
                <a:solidFill>
                  <a:srgbClr val="111111"/>
                </a:solidFill>
                <a:latin typeface="Georgia" panose="02040502050405020303" pitchFamily="18" charset="0"/>
              </a:rPr>
              <a:t>B</a:t>
            </a:r>
            <a:r>
              <a:rPr lang="en-US" b="0" i="0" dirty="0">
                <a:solidFill>
                  <a:srgbClr val="111111"/>
                </a:solidFill>
                <a:effectLst/>
                <a:latin typeface="Georgia" panose="02040502050405020303" pitchFamily="18" charset="0"/>
              </a:rPr>
              <a:t>reed nearly became extinct with strains now named for the families that raise them.</a:t>
            </a:r>
          </a:p>
          <a:p>
            <a:pPr algn="l"/>
            <a:r>
              <a:rPr lang="en-US" b="0" i="0" dirty="0">
                <a:solidFill>
                  <a:srgbClr val="111111"/>
                </a:solidFill>
                <a:effectLst/>
                <a:latin typeface="Georgia" panose="02040502050405020303" pitchFamily="18" charset="0"/>
              </a:rPr>
              <a:t>The Carter strain, for example, began in the 1860s when Print Carter, a sixteen year old Civil War veteran, swam a herd of red cows over the Pearl River and began raising cattle. </a:t>
            </a:r>
          </a:p>
          <a:p>
            <a:endParaRPr lang="en-US" dirty="0"/>
          </a:p>
        </p:txBody>
      </p:sp>
      <p:pic>
        <p:nvPicPr>
          <p:cNvPr id="4" name="Picture 3">
            <a:extLst>
              <a:ext uri="{FF2B5EF4-FFF2-40B4-BE49-F238E27FC236}">
                <a16:creationId xmlns:a16="http://schemas.microsoft.com/office/drawing/2014/main" id="{2D3E5BF4-4C65-4DE7-9F0E-517151181E69}"/>
              </a:ext>
            </a:extLst>
          </p:cNvPr>
          <p:cNvPicPr>
            <a:picLocks noChangeAspect="1"/>
          </p:cNvPicPr>
          <p:nvPr/>
        </p:nvPicPr>
        <p:blipFill>
          <a:blip r:embed="rId2"/>
          <a:stretch>
            <a:fillRect/>
          </a:stretch>
        </p:blipFill>
        <p:spPr>
          <a:xfrm>
            <a:off x="7390905" y="365125"/>
            <a:ext cx="4681255" cy="2870735"/>
          </a:xfrm>
          <a:prstGeom prst="rect">
            <a:avLst/>
          </a:prstGeom>
        </p:spPr>
      </p:pic>
      <p:pic>
        <p:nvPicPr>
          <p:cNvPr id="5" name="Picture 4">
            <a:extLst>
              <a:ext uri="{FF2B5EF4-FFF2-40B4-BE49-F238E27FC236}">
                <a16:creationId xmlns:a16="http://schemas.microsoft.com/office/drawing/2014/main" id="{8EB8FF89-4225-4046-87A4-68835E93471F}"/>
              </a:ext>
            </a:extLst>
          </p:cNvPr>
          <p:cNvPicPr>
            <a:picLocks noChangeAspect="1"/>
          </p:cNvPicPr>
          <p:nvPr/>
        </p:nvPicPr>
        <p:blipFill>
          <a:blip r:embed="rId3"/>
          <a:stretch>
            <a:fillRect/>
          </a:stretch>
        </p:blipFill>
        <p:spPr>
          <a:xfrm>
            <a:off x="7550092" y="3429000"/>
            <a:ext cx="3944180" cy="3158487"/>
          </a:xfrm>
          <a:prstGeom prst="rect">
            <a:avLst/>
          </a:prstGeom>
        </p:spPr>
      </p:pic>
    </p:spTree>
    <p:extLst>
      <p:ext uri="{BB962C8B-B14F-4D97-AF65-F5344CB8AC3E}">
        <p14:creationId xmlns:p14="http://schemas.microsoft.com/office/powerpoint/2010/main" val="138697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D01AA4-99E7-41C4-A911-2BE0BC6B40B4}"/>
              </a:ext>
            </a:extLst>
          </p:cNvPr>
          <p:cNvPicPr>
            <a:picLocks noChangeAspect="1"/>
          </p:cNvPicPr>
          <p:nvPr/>
        </p:nvPicPr>
        <p:blipFill rotWithShape="1">
          <a:blip r:embed="rId2"/>
          <a:srcRect t="10356" r="-2" b="2041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2FCF07E0-E2DB-47E3-8D04-526C784FE70D}"/>
              </a:ext>
            </a:extLst>
          </p:cNvPr>
          <p:cNvPicPr>
            <a:picLocks noChangeAspect="1"/>
          </p:cNvPicPr>
          <p:nvPr/>
        </p:nvPicPr>
        <p:blipFill rotWithShape="1">
          <a:blip r:embed="rId3"/>
          <a:srcRect t="3395" r="-2" b="1439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F0C05C7-D2A4-4D0F-AC34-BC12D60BBB0F}"/>
              </a:ext>
            </a:extLst>
          </p:cNvPr>
          <p:cNvSpPr>
            <a:spLocks noGrp="1"/>
          </p:cNvSpPr>
          <p:nvPr>
            <p:ph type="title"/>
          </p:nvPr>
        </p:nvSpPr>
        <p:spPr>
          <a:xfrm>
            <a:off x="448056" y="859536"/>
            <a:ext cx="4832802" cy="1243584"/>
          </a:xfrm>
        </p:spPr>
        <p:txBody>
          <a:bodyPr>
            <a:normAutofit/>
          </a:bodyPr>
          <a:lstStyle/>
          <a:p>
            <a:r>
              <a:rPr lang="en-US" sz="3400"/>
              <a:t>Cattle Production</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072A59D-4534-4EC9-926E-FD10D99383FA}"/>
              </a:ext>
            </a:extLst>
          </p:cNvPr>
          <p:cNvSpPr>
            <a:spLocks noGrp="1"/>
          </p:cNvSpPr>
          <p:nvPr>
            <p:ph idx="1"/>
          </p:nvPr>
        </p:nvSpPr>
        <p:spPr>
          <a:xfrm>
            <a:off x="448056" y="2512611"/>
            <a:ext cx="4832803" cy="3664351"/>
          </a:xfrm>
        </p:spPr>
        <p:txBody>
          <a:bodyPr>
            <a:normAutofit/>
          </a:bodyPr>
          <a:lstStyle/>
          <a:p>
            <a:r>
              <a:rPr lang="en-US" sz="2000" b="0" i="0">
                <a:effectLst/>
                <a:latin typeface="Roboto" panose="02000000000000000000" pitchFamily="2" charset="0"/>
              </a:rPr>
              <a:t>Cow-calf operations consist of mother cows that give birth to calves annually.</a:t>
            </a:r>
          </a:p>
          <a:p>
            <a:r>
              <a:rPr lang="en-US" sz="2000" b="0" i="0">
                <a:effectLst/>
                <a:latin typeface="Roboto" panose="02000000000000000000" pitchFamily="2" charset="0"/>
              </a:rPr>
              <a:t>Stocker cattle operations include weaned calves fed to higher weights before moving to a feedlot. </a:t>
            </a:r>
          </a:p>
          <a:p>
            <a:endParaRPr lang="en-US" sz="2000" b="0" i="0">
              <a:effectLst/>
              <a:latin typeface="Roboto" panose="02000000000000000000" pitchFamily="2" charset="0"/>
            </a:endParaRPr>
          </a:p>
        </p:txBody>
      </p:sp>
    </p:spTree>
    <p:extLst>
      <p:ext uri="{BB962C8B-B14F-4D97-AF65-F5344CB8AC3E}">
        <p14:creationId xmlns:p14="http://schemas.microsoft.com/office/powerpoint/2010/main" val="73220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9907-E189-401A-9CF4-5885C19FC283}"/>
              </a:ext>
            </a:extLst>
          </p:cNvPr>
          <p:cNvSpPr>
            <a:spLocks noGrp="1"/>
          </p:cNvSpPr>
          <p:nvPr>
            <p:ph type="title"/>
          </p:nvPr>
        </p:nvSpPr>
        <p:spPr/>
        <p:txBody>
          <a:bodyPr/>
          <a:lstStyle/>
          <a:p>
            <a:r>
              <a:rPr lang="en-US" dirty="0"/>
              <a:t>Back Acre Hybrids</a:t>
            </a:r>
          </a:p>
        </p:txBody>
      </p:sp>
      <p:sp>
        <p:nvSpPr>
          <p:cNvPr id="3" name="Content Placeholder 2">
            <a:extLst>
              <a:ext uri="{FF2B5EF4-FFF2-40B4-BE49-F238E27FC236}">
                <a16:creationId xmlns:a16="http://schemas.microsoft.com/office/drawing/2014/main" id="{3F5A45EA-515E-4E0A-8679-36CFB32AB2E4}"/>
              </a:ext>
            </a:extLst>
          </p:cNvPr>
          <p:cNvSpPr>
            <a:spLocks noGrp="1"/>
          </p:cNvSpPr>
          <p:nvPr>
            <p:ph idx="1"/>
          </p:nvPr>
        </p:nvSpPr>
        <p:spPr>
          <a:xfrm>
            <a:off x="838201" y="1690688"/>
            <a:ext cx="4498910" cy="4351338"/>
          </a:xfrm>
        </p:spPr>
        <p:txBody>
          <a:bodyPr/>
          <a:lstStyle/>
          <a:p>
            <a:pPr lvl="1"/>
            <a:r>
              <a:rPr lang="en-US" dirty="0"/>
              <a:t>Pass Christian, Mississippi</a:t>
            </a:r>
          </a:p>
          <a:p>
            <a:pPr lvl="1"/>
            <a:r>
              <a:rPr lang="en-US" b="0" i="0" dirty="0">
                <a:effectLst/>
              </a:rPr>
              <a:t>B. Y. Morrison</a:t>
            </a:r>
            <a:endParaRPr lang="en-US" dirty="0"/>
          </a:p>
          <a:p>
            <a:pPr lvl="1"/>
            <a:r>
              <a:rPr lang="en-US" dirty="0"/>
              <a:t>More than 50 cultivars </a:t>
            </a:r>
          </a:p>
          <a:p>
            <a:pPr lvl="1"/>
            <a:r>
              <a:rPr lang="en-US" dirty="0"/>
              <a:t>Wide array of flower colors and unusual color combinations</a:t>
            </a:r>
          </a:p>
          <a:p>
            <a:pPr lvl="1"/>
            <a:r>
              <a:rPr lang="en-US" dirty="0"/>
              <a:t>Many have frilled or double flowers.</a:t>
            </a:r>
          </a:p>
        </p:txBody>
      </p:sp>
      <p:pic>
        <p:nvPicPr>
          <p:cNvPr id="4" name="Picture 3">
            <a:extLst>
              <a:ext uri="{FF2B5EF4-FFF2-40B4-BE49-F238E27FC236}">
                <a16:creationId xmlns:a16="http://schemas.microsoft.com/office/drawing/2014/main" id="{83479EAF-F791-4ED7-A1EB-6ADAFD116F76}"/>
              </a:ext>
            </a:extLst>
          </p:cNvPr>
          <p:cNvPicPr>
            <a:picLocks noChangeAspect="1"/>
          </p:cNvPicPr>
          <p:nvPr/>
        </p:nvPicPr>
        <p:blipFill>
          <a:blip r:embed="rId2"/>
          <a:stretch>
            <a:fillRect/>
          </a:stretch>
        </p:blipFill>
        <p:spPr>
          <a:xfrm>
            <a:off x="7378145" y="249983"/>
            <a:ext cx="4004542" cy="2844606"/>
          </a:xfrm>
          <a:prstGeom prst="rect">
            <a:avLst/>
          </a:prstGeom>
        </p:spPr>
      </p:pic>
      <p:pic>
        <p:nvPicPr>
          <p:cNvPr id="6" name="Picture 5">
            <a:extLst>
              <a:ext uri="{FF2B5EF4-FFF2-40B4-BE49-F238E27FC236}">
                <a16:creationId xmlns:a16="http://schemas.microsoft.com/office/drawing/2014/main" id="{B7147A00-1601-4F0D-8C3B-DBC631E1DAC3}"/>
              </a:ext>
            </a:extLst>
          </p:cNvPr>
          <p:cNvPicPr>
            <a:picLocks noChangeAspect="1"/>
          </p:cNvPicPr>
          <p:nvPr/>
        </p:nvPicPr>
        <p:blipFill>
          <a:blip r:embed="rId3"/>
          <a:stretch>
            <a:fillRect/>
          </a:stretch>
        </p:blipFill>
        <p:spPr>
          <a:xfrm>
            <a:off x="7378145" y="3209731"/>
            <a:ext cx="4004542" cy="3630784"/>
          </a:xfrm>
          <a:prstGeom prst="rect">
            <a:avLst/>
          </a:prstGeom>
        </p:spPr>
      </p:pic>
    </p:spTree>
    <p:extLst>
      <p:ext uri="{BB962C8B-B14F-4D97-AF65-F5344CB8AC3E}">
        <p14:creationId xmlns:p14="http://schemas.microsoft.com/office/powerpoint/2010/main" val="2978986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62BC-20B6-49C8-99AF-38009C6E1092}"/>
              </a:ext>
            </a:extLst>
          </p:cNvPr>
          <p:cNvSpPr>
            <a:spLocks noGrp="1"/>
          </p:cNvSpPr>
          <p:nvPr>
            <p:ph type="title"/>
          </p:nvPr>
        </p:nvSpPr>
        <p:spPr/>
        <p:txBody>
          <a:bodyPr/>
          <a:lstStyle/>
          <a:p>
            <a:r>
              <a:rPr lang="en-US" dirty="0"/>
              <a:t>Shipping of Agriculture Products</a:t>
            </a:r>
          </a:p>
        </p:txBody>
      </p:sp>
      <p:sp>
        <p:nvSpPr>
          <p:cNvPr id="3" name="Content Placeholder 2">
            <a:extLst>
              <a:ext uri="{FF2B5EF4-FFF2-40B4-BE49-F238E27FC236}">
                <a16:creationId xmlns:a16="http://schemas.microsoft.com/office/drawing/2014/main" id="{588AC5BE-A702-4E55-95B4-C6F0FCBF605D}"/>
              </a:ext>
            </a:extLst>
          </p:cNvPr>
          <p:cNvSpPr>
            <a:spLocks noGrp="1"/>
          </p:cNvSpPr>
          <p:nvPr>
            <p:ph idx="1"/>
          </p:nvPr>
        </p:nvSpPr>
        <p:spPr>
          <a:xfrm>
            <a:off x="578110" y="1884348"/>
            <a:ext cx="5040086" cy="4351338"/>
          </a:xfrm>
        </p:spPr>
        <p:txBody>
          <a:bodyPr>
            <a:normAutofit lnSpcReduction="10000"/>
          </a:bodyPr>
          <a:lstStyle/>
          <a:p>
            <a:r>
              <a:rPr lang="en-US" dirty="0"/>
              <a:t>Port of Gulfport</a:t>
            </a:r>
          </a:p>
          <a:p>
            <a:r>
              <a:rPr lang="en-US" sz="2800" dirty="0"/>
              <a:t>By 1907, Gulfport shipped more pine lumber than any port in the world. </a:t>
            </a:r>
          </a:p>
          <a:p>
            <a:r>
              <a:rPr lang="en-US" sz="2800" b="0" i="0" dirty="0">
                <a:effectLst/>
              </a:rPr>
              <a:t>360 million board feet shipped from Gulfport in 1911. </a:t>
            </a:r>
            <a:endParaRPr lang="en-US" sz="2800" dirty="0"/>
          </a:p>
          <a:p>
            <a:r>
              <a:rPr lang="en-US" dirty="0"/>
              <a:t>Bananas, pineapples, other fresh produce, frozen poultry and pork, cotton, and paper.</a:t>
            </a:r>
          </a:p>
          <a:p>
            <a:r>
              <a:rPr lang="en-US" dirty="0"/>
              <a:t>Food preservation.</a:t>
            </a:r>
          </a:p>
        </p:txBody>
      </p:sp>
      <p:pic>
        <p:nvPicPr>
          <p:cNvPr id="4" name="Picture 3">
            <a:extLst>
              <a:ext uri="{FF2B5EF4-FFF2-40B4-BE49-F238E27FC236}">
                <a16:creationId xmlns:a16="http://schemas.microsoft.com/office/drawing/2014/main" id="{FF42CC38-D05D-4A69-9AFA-756036C35FB8}"/>
              </a:ext>
            </a:extLst>
          </p:cNvPr>
          <p:cNvPicPr>
            <a:picLocks noChangeAspect="1"/>
          </p:cNvPicPr>
          <p:nvPr/>
        </p:nvPicPr>
        <p:blipFill>
          <a:blip r:embed="rId2"/>
          <a:stretch>
            <a:fillRect/>
          </a:stretch>
        </p:blipFill>
        <p:spPr>
          <a:xfrm>
            <a:off x="7847045" y="1154372"/>
            <a:ext cx="3893976" cy="2570632"/>
          </a:xfrm>
          <a:prstGeom prst="rect">
            <a:avLst/>
          </a:prstGeom>
        </p:spPr>
      </p:pic>
      <p:pic>
        <p:nvPicPr>
          <p:cNvPr id="5" name="Picture 4">
            <a:extLst>
              <a:ext uri="{FF2B5EF4-FFF2-40B4-BE49-F238E27FC236}">
                <a16:creationId xmlns:a16="http://schemas.microsoft.com/office/drawing/2014/main" id="{3B09F9EE-0054-4FAF-BB76-818FDD2C78D8}"/>
              </a:ext>
            </a:extLst>
          </p:cNvPr>
          <p:cNvPicPr>
            <a:picLocks noChangeAspect="1"/>
          </p:cNvPicPr>
          <p:nvPr/>
        </p:nvPicPr>
        <p:blipFill>
          <a:blip r:embed="rId3"/>
          <a:stretch>
            <a:fillRect/>
          </a:stretch>
        </p:blipFill>
        <p:spPr>
          <a:xfrm>
            <a:off x="8194610" y="3965523"/>
            <a:ext cx="3159190" cy="2527352"/>
          </a:xfrm>
          <a:prstGeom prst="rect">
            <a:avLst/>
          </a:prstGeom>
        </p:spPr>
      </p:pic>
      <p:pic>
        <p:nvPicPr>
          <p:cNvPr id="6" name="Picture 5">
            <a:extLst>
              <a:ext uri="{FF2B5EF4-FFF2-40B4-BE49-F238E27FC236}">
                <a16:creationId xmlns:a16="http://schemas.microsoft.com/office/drawing/2014/main" id="{4DBC357F-E9AE-4A82-9256-133542DCE2AF}"/>
              </a:ext>
            </a:extLst>
          </p:cNvPr>
          <p:cNvPicPr>
            <a:picLocks noChangeAspect="1"/>
          </p:cNvPicPr>
          <p:nvPr/>
        </p:nvPicPr>
        <p:blipFill>
          <a:blip r:embed="rId4"/>
          <a:stretch>
            <a:fillRect/>
          </a:stretch>
        </p:blipFill>
        <p:spPr>
          <a:xfrm>
            <a:off x="5705670" y="3403576"/>
            <a:ext cx="2313992" cy="3089299"/>
          </a:xfrm>
          <a:prstGeom prst="rect">
            <a:avLst/>
          </a:prstGeom>
        </p:spPr>
      </p:pic>
    </p:spTree>
    <p:extLst>
      <p:ext uri="{BB962C8B-B14F-4D97-AF65-F5344CB8AC3E}">
        <p14:creationId xmlns:p14="http://schemas.microsoft.com/office/powerpoint/2010/main" val="2815469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 of Gulfport - The Historical Society of Gulfport">
            <a:extLst>
              <a:ext uri="{FF2B5EF4-FFF2-40B4-BE49-F238E27FC236}">
                <a16:creationId xmlns:a16="http://schemas.microsoft.com/office/drawing/2014/main" id="{AC73B646-E8EF-4D8D-99AF-02E12B60A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28" y="186613"/>
            <a:ext cx="9804343" cy="27383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A10258-1965-4356-8F05-8DCACC3C070A}"/>
              </a:ext>
            </a:extLst>
          </p:cNvPr>
          <p:cNvPicPr>
            <a:picLocks noChangeAspect="1"/>
          </p:cNvPicPr>
          <p:nvPr/>
        </p:nvPicPr>
        <p:blipFill>
          <a:blip r:embed="rId3"/>
          <a:stretch>
            <a:fillRect/>
          </a:stretch>
        </p:blipFill>
        <p:spPr>
          <a:xfrm>
            <a:off x="131407" y="3273903"/>
            <a:ext cx="6801238" cy="2862630"/>
          </a:xfrm>
          <a:prstGeom prst="rect">
            <a:avLst/>
          </a:prstGeom>
        </p:spPr>
      </p:pic>
      <p:pic>
        <p:nvPicPr>
          <p:cNvPr id="5" name="Picture 4">
            <a:extLst>
              <a:ext uri="{FF2B5EF4-FFF2-40B4-BE49-F238E27FC236}">
                <a16:creationId xmlns:a16="http://schemas.microsoft.com/office/drawing/2014/main" id="{DF9596C1-8C22-499C-BB64-E90785C69D3C}"/>
              </a:ext>
            </a:extLst>
          </p:cNvPr>
          <p:cNvPicPr>
            <a:picLocks noChangeAspect="1"/>
          </p:cNvPicPr>
          <p:nvPr/>
        </p:nvPicPr>
        <p:blipFill>
          <a:blip r:embed="rId4"/>
          <a:stretch>
            <a:fillRect/>
          </a:stretch>
        </p:blipFill>
        <p:spPr>
          <a:xfrm>
            <a:off x="6901003" y="3273903"/>
            <a:ext cx="5159590" cy="2862630"/>
          </a:xfrm>
          <a:prstGeom prst="rect">
            <a:avLst/>
          </a:prstGeom>
        </p:spPr>
      </p:pic>
    </p:spTree>
    <p:extLst>
      <p:ext uri="{BB962C8B-B14F-4D97-AF65-F5344CB8AC3E}">
        <p14:creationId xmlns:p14="http://schemas.microsoft.com/office/powerpoint/2010/main" val="54132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77DF-C824-4D13-84B4-EED258E80D7C}"/>
              </a:ext>
            </a:extLst>
          </p:cNvPr>
          <p:cNvSpPr>
            <a:spLocks noGrp="1"/>
          </p:cNvSpPr>
          <p:nvPr>
            <p:ph type="title"/>
          </p:nvPr>
        </p:nvSpPr>
        <p:spPr/>
        <p:txBody>
          <a:bodyPr/>
          <a:lstStyle/>
          <a:p>
            <a:r>
              <a:rPr lang="en-US" dirty="0"/>
              <a:t>Current Agriculture in Hancock County</a:t>
            </a:r>
          </a:p>
        </p:txBody>
      </p:sp>
      <p:sp>
        <p:nvSpPr>
          <p:cNvPr id="3" name="Content Placeholder 2">
            <a:extLst>
              <a:ext uri="{FF2B5EF4-FFF2-40B4-BE49-F238E27FC236}">
                <a16:creationId xmlns:a16="http://schemas.microsoft.com/office/drawing/2014/main" id="{298300A2-1E19-462F-94B7-F0CF16E1A843}"/>
              </a:ext>
            </a:extLst>
          </p:cNvPr>
          <p:cNvSpPr>
            <a:spLocks noGrp="1"/>
          </p:cNvSpPr>
          <p:nvPr>
            <p:ph idx="1"/>
          </p:nvPr>
        </p:nvSpPr>
        <p:spPr/>
        <p:txBody>
          <a:bodyPr>
            <a:normAutofit fontScale="85000" lnSpcReduction="20000"/>
          </a:bodyPr>
          <a:lstStyle/>
          <a:p>
            <a:r>
              <a:rPr lang="en-US" dirty="0"/>
              <a:t>287 Farms</a:t>
            </a:r>
          </a:p>
          <a:p>
            <a:r>
              <a:rPr lang="en-US" dirty="0"/>
              <a:t>Average Farm Size - 113 acres</a:t>
            </a:r>
          </a:p>
          <a:p>
            <a:r>
              <a:rPr lang="en-US" dirty="0"/>
              <a:t>Farmers – 460 </a:t>
            </a:r>
          </a:p>
          <a:p>
            <a:r>
              <a:rPr lang="en-US" dirty="0"/>
              <a:t>New and Beginning Farmers – 131 (Less than 10 years)</a:t>
            </a:r>
          </a:p>
          <a:p>
            <a:r>
              <a:rPr lang="en-US" dirty="0"/>
              <a:t>County ranked 79</a:t>
            </a:r>
            <a:r>
              <a:rPr lang="en-US" baseline="30000" dirty="0"/>
              <a:t>th</a:t>
            </a:r>
            <a:r>
              <a:rPr lang="en-US" dirty="0"/>
              <a:t> of 82 in Mississippi</a:t>
            </a:r>
          </a:p>
          <a:p>
            <a:r>
              <a:rPr lang="en-US" dirty="0"/>
              <a:t>Vegetables, melons, potatoes, sweet potatoes -  $156,000</a:t>
            </a:r>
          </a:p>
          <a:p>
            <a:r>
              <a:rPr lang="en-US" dirty="0"/>
              <a:t>Fruits, tree nuts, berries - $379,000</a:t>
            </a:r>
          </a:p>
          <a:p>
            <a:r>
              <a:rPr lang="en-US" dirty="0"/>
              <a:t>Hay - $403,000</a:t>
            </a:r>
          </a:p>
          <a:p>
            <a:r>
              <a:rPr lang="en-US" dirty="0"/>
              <a:t>Dairy - $480,000</a:t>
            </a:r>
          </a:p>
          <a:p>
            <a:r>
              <a:rPr lang="en-US" dirty="0"/>
              <a:t>Cattle - $2,583,000</a:t>
            </a:r>
          </a:p>
          <a:p>
            <a:r>
              <a:rPr lang="en-US" dirty="0"/>
              <a:t>Other - $477,000</a:t>
            </a:r>
          </a:p>
          <a:p>
            <a:endParaRPr lang="en-US" dirty="0"/>
          </a:p>
        </p:txBody>
      </p:sp>
    </p:spTree>
    <p:extLst>
      <p:ext uri="{BB962C8B-B14F-4D97-AF65-F5344CB8AC3E}">
        <p14:creationId xmlns:p14="http://schemas.microsoft.com/office/powerpoint/2010/main" val="3691750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CE28-86E6-4E0E-A18D-5A19AD365B17}"/>
              </a:ext>
            </a:extLst>
          </p:cNvPr>
          <p:cNvSpPr>
            <a:spLocks noGrp="1"/>
          </p:cNvSpPr>
          <p:nvPr>
            <p:ph type="title"/>
          </p:nvPr>
        </p:nvSpPr>
        <p:spPr/>
        <p:txBody>
          <a:bodyPr/>
          <a:lstStyle/>
          <a:p>
            <a:r>
              <a:rPr lang="en-US" dirty="0"/>
              <a:t>The Future</a:t>
            </a:r>
          </a:p>
        </p:txBody>
      </p:sp>
      <p:sp>
        <p:nvSpPr>
          <p:cNvPr id="3" name="Content Placeholder 2">
            <a:extLst>
              <a:ext uri="{FF2B5EF4-FFF2-40B4-BE49-F238E27FC236}">
                <a16:creationId xmlns:a16="http://schemas.microsoft.com/office/drawing/2014/main" id="{5634A8C6-955E-4C6A-893A-6AD19F449423}"/>
              </a:ext>
            </a:extLst>
          </p:cNvPr>
          <p:cNvSpPr>
            <a:spLocks noGrp="1"/>
          </p:cNvSpPr>
          <p:nvPr>
            <p:ph idx="1"/>
          </p:nvPr>
        </p:nvSpPr>
        <p:spPr>
          <a:xfrm>
            <a:off x="838200" y="1825625"/>
            <a:ext cx="6999514" cy="4351338"/>
          </a:xfrm>
        </p:spPr>
        <p:txBody>
          <a:bodyPr>
            <a:normAutofit lnSpcReduction="10000"/>
          </a:bodyPr>
          <a:lstStyle/>
          <a:p>
            <a:r>
              <a:rPr lang="en-US" dirty="0"/>
              <a:t>“It’s tough to make predictions, especially about the future”</a:t>
            </a:r>
          </a:p>
          <a:p>
            <a:pPr lvl="1">
              <a:buFontTx/>
              <a:buChar char="-"/>
            </a:pPr>
            <a:r>
              <a:rPr lang="en-US" dirty="0"/>
              <a:t>Yogi </a:t>
            </a:r>
            <a:r>
              <a:rPr lang="en-US" dirty="0" err="1"/>
              <a:t>Beara</a:t>
            </a:r>
            <a:endParaRPr lang="en-US" dirty="0"/>
          </a:p>
          <a:p>
            <a:r>
              <a:rPr lang="en-US" dirty="0"/>
              <a:t>“History doesn’t repeat itself, but it often rhymes”</a:t>
            </a:r>
          </a:p>
          <a:p>
            <a:pPr marL="457200" lvl="1" indent="0">
              <a:buNone/>
            </a:pPr>
            <a:r>
              <a:rPr lang="en-US" dirty="0"/>
              <a:t>-  Mark Twain</a:t>
            </a:r>
          </a:p>
          <a:p>
            <a:r>
              <a:rPr lang="en-US" dirty="0"/>
              <a:t>Local food movements</a:t>
            </a:r>
          </a:p>
          <a:p>
            <a:r>
              <a:rPr lang="en-US" dirty="0"/>
              <a:t>Diversification</a:t>
            </a:r>
          </a:p>
          <a:p>
            <a:r>
              <a:rPr lang="en-US" dirty="0"/>
              <a:t>Increase in technology adoption</a:t>
            </a:r>
          </a:p>
          <a:p>
            <a:r>
              <a:rPr lang="en-US" dirty="0"/>
              <a:t>Sustainability</a:t>
            </a:r>
          </a:p>
          <a:p>
            <a:pPr marL="457200" lvl="1" indent="0">
              <a:buNone/>
            </a:pPr>
            <a:endParaRPr lang="en-US" dirty="0"/>
          </a:p>
        </p:txBody>
      </p:sp>
      <p:pic>
        <p:nvPicPr>
          <p:cNvPr id="4" name="Picture 3">
            <a:extLst>
              <a:ext uri="{FF2B5EF4-FFF2-40B4-BE49-F238E27FC236}">
                <a16:creationId xmlns:a16="http://schemas.microsoft.com/office/drawing/2014/main" id="{E6DEB281-8274-4979-95AD-97F0D7A68A05}"/>
              </a:ext>
            </a:extLst>
          </p:cNvPr>
          <p:cNvPicPr>
            <a:picLocks noChangeAspect="1"/>
          </p:cNvPicPr>
          <p:nvPr/>
        </p:nvPicPr>
        <p:blipFill>
          <a:blip r:embed="rId2"/>
          <a:stretch>
            <a:fillRect/>
          </a:stretch>
        </p:blipFill>
        <p:spPr>
          <a:xfrm>
            <a:off x="8290034" y="644323"/>
            <a:ext cx="3574013" cy="2608364"/>
          </a:xfrm>
          <a:prstGeom prst="rect">
            <a:avLst/>
          </a:prstGeom>
        </p:spPr>
      </p:pic>
      <p:pic>
        <p:nvPicPr>
          <p:cNvPr id="5" name="Picture 4">
            <a:extLst>
              <a:ext uri="{FF2B5EF4-FFF2-40B4-BE49-F238E27FC236}">
                <a16:creationId xmlns:a16="http://schemas.microsoft.com/office/drawing/2014/main" id="{63BB45F6-1511-46C2-9FD1-EF85DDDB1258}"/>
              </a:ext>
            </a:extLst>
          </p:cNvPr>
          <p:cNvPicPr>
            <a:picLocks noChangeAspect="1"/>
          </p:cNvPicPr>
          <p:nvPr/>
        </p:nvPicPr>
        <p:blipFill>
          <a:blip r:embed="rId3"/>
          <a:stretch>
            <a:fillRect/>
          </a:stretch>
        </p:blipFill>
        <p:spPr>
          <a:xfrm>
            <a:off x="8117205" y="3605313"/>
            <a:ext cx="3919673" cy="2608364"/>
          </a:xfrm>
          <a:prstGeom prst="rect">
            <a:avLst/>
          </a:prstGeom>
        </p:spPr>
      </p:pic>
    </p:spTree>
    <p:extLst>
      <p:ext uri="{BB962C8B-B14F-4D97-AF65-F5344CB8AC3E}">
        <p14:creationId xmlns:p14="http://schemas.microsoft.com/office/powerpoint/2010/main" val="1285502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C777-114F-43F3-B594-559235C56D44}"/>
              </a:ext>
            </a:extLst>
          </p:cNvPr>
          <p:cNvSpPr>
            <a:spLocks noGrp="1"/>
          </p:cNvSpPr>
          <p:nvPr>
            <p:ph type="title"/>
          </p:nvPr>
        </p:nvSpPr>
        <p:spPr/>
        <p:txBody>
          <a:bodyPr/>
          <a:lstStyle/>
          <a:p>
            <a:r>
              <a:rPr lang="en-US" dirty="0"/>
              <a:t>Prehistory</a:t>
            </a:r>
          </a:p>
        </p:txBody>
      </p:sp>
      <p:sp>
        <p:nvSpPr>
          <p:cNvPr id="3" name="Content Placeholder 2">
            <a:extLst>
              <a:ext uri="{FF2B5EF4-FFF2-40B4-BE49-F238E27FC236}">
                <a16:creationId xmlns:a16="http://schemas.microsoft.com/office/drawing/2014/main" id="{A98E4D9B-D707-4685-833E-6B0E7DFBCA9B}"/>
              </a:ext>
            </a:extLst>
          </p:cNvPr>
          <p:cNvSpPr>
            <a:spLocks noGrp="1"/>
          </p:cNvSpPr>
          <p:nvPr>
            <p:ph idx="1"/>
          </p:nvPr>
        </p:nvSpPr>
        <p:spPr>
          <a:xfrm>
            <a:off x="838201" y="1825625"/>
            <a:ext cx="5739882" cy="4351338"/>
          </a:xfrm>
        </p:spPr>
        <p:txBody>
          <a:bodyPr>
            <a:normAutofit/>
          </a:bodyPr>
          <a:lstStyle/>
          <a:p>
            <a:r>
              <a:rPr lang="en-US" dirty="0"/>
              <a:t>American Indian Tribes:</a:t>
            </a:r>
          </a:p>
          <a:p>
            <a:pPr lvl="1"/>
            <a:r>
              <a:rPr lang="en-US" dirty="0"/>
              <a:t>Biloxi</a:t>
            </a:r>
          </a:p>
          <a:p>
            <a:pPr lvl="1"/>
            <a:r>
              <a:rPr lang="en-US" dirty="0"/>
              <a:t>Pascagoula</a:t>
            </a:r>
          </a:p>
          <a:p>
            <a:pPr lvl="1"/>
            <a:r>
              <a:rPr lang="en-US" dirty="0" err="1"/>
              <a:t>Moctobi</a:t>
            </a:r>
            <a:endParaRPr lang="en-US" dirty="0"/>
          </a:p>
          <a:p>
            <a:pPr lvl="1"/>
            <a:r>
              <a:rPr lang="en-US" dirty="0"/>
              <a:t>Acolapissa</a:t>
            </a:r>
          </a:p>
          <a:p>
            <a:r>
              <a:rPr lang="en-US" dirty="0"/>
              <a:t>Large piles of shells which they left that they ate oysters and other seafood. </a:t>
            </a:r>
          </a:p>
          <a:p>
            <a:r>
              <a:rPr lang="en-US" dirty="0"/>
              <a:t>Vegetables: Maize, Squash, Beans </a:t>
            </a:r>
          </a:p>
          <a:p>
            <a:r>
              <a:rPr lang="en-US" dirty="0"/>
              <a:t>Wildlife: Bear, Dear, Bison</a:t>
            </a:r>
          </a:p>
        </p:txBody>
      </p:sp>
      <p:pic>
        <p:nvPicPr>
          <p:cNvPr id="4" name="Picture 3">
            <a:extLst>
              <a:ext uri="{FF2B5EF4-FFF2-40B4-BE49-F238E27FC236}">
                <a16:creationId xmlns:a16="http://schemas.microsoft.com/office/drawing/2014/main" id="{5B7F6C43-D6DC-4D8B-BFD1-67A57440A542}"/>
              </a:ext>
            </a:extLst>
          </p:cNvPr>
          <p:cNvPicPr>
            <a:picLocks noChangeAspect="1"/>
          </p:cNvPicPr>
          <p:nvPr/>
        </p:nvPicPr>
        <p:blipFill>
          <a:blip r:embed="rId2"/>
          <a:stretch>
            <a:fillRect/>
          </a:stretch>
        </p:blipFill>
        <p:spPr>
          <a:xfrm>
            <a:off x="7416898" y="3351439"/>
            <a:ext cx="4448780" cy="2960461"/>
          </a:xfrm>
          <a:prstGeom prst="rect">
            <a:avLst/>
          </a:prstGeom>
        </p:spPr>
      </p:pic>
      <p:pic>
        <p:nvPicPr>
          <p:cNvPr id="5" name="Picture 4">
            <a:extLst>
              <a:ext uri="{FF2B5EF4-FFF2-40B4-BE49-F238E27FC236}">
                <a16:creationId xmlns:a16="http://schemas.microsoft.com/office/drawing/2014/main" id="{D1BDC3E9-B0BC-4A31-85F4-EDBF1FA7F759}"/>
              </a:ext>
            </a:extLst>
          </p:cNvPr>
          <p:cNvPicPr>
            <a:picLocks noChangeAspect="1"/>
          </p:cNvPicPr>
          <p:nvPr/>
        </p:nvPicPr>
        <p:blipFill>
          <a:blip r:embed="rId3"/>
          <a:stretch>
            <a:fillRect/>
          </a:stretch>
        </p:blipFill>
        <p:spPr>
          <a:xfrm>
            <a:off x="7509351" y="599590"/>
            <a:ext cx="4356326" cy="2286969"/>
          </a:xfrm>
          <a:prstGeom prst="rect">
            <a:avLst/>
          </a:prstGeom>
        </p:spPr>
      </p:pic>
    </p:spTree>
    <p:extLst>
      <p:ext uri="{BB962C8B-B14F-4D97-AF65-F5344CB8AC3E}">
        <p14:creationId xmlns:p14="http://schemas.microsoft.com/office/powerpoint/2010/main" val="1733640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8C8F2-23F2-455A-99F3-21F2FD378176}"/>
              </a:ext>
            </a:extLst>
          </p:cNvPr>
          <p:cNvSpPr>
            <a:spLocks noGrp="1"/>
          </p:cNvSpPr>
          <p:nvPr>
            <p:ph type="title"/>
          </p:nvPr>
        </p:nvSpPr>
        <p:spPr>
          <a:xfrm>
            <a:off x="835155" y="525195"/>
            <a:ext cx="3986155" cy="958372"/>
          </a:xfrm>
        </p:spPr>
        <p:txBody>
          <a:bodyPr anchor="b">
            <a:normAutofit/>
          </a:bodyPr>
          <a:lstStyle/>
          <a:p>
            <a:r>
              <a:rPr lang="en-US" sz="4000" dirty="0"/>
              <a:t>Acolapissa</a:t>
            </a:r>
          </a:p>
        </p:txBody>
      </p:sp>
      <p:pic>
        <p:nvPicPr>
          <p:cNvPr id="5" name="Picture 4">
            <a:extLst>
              <a:ext uri="{FF2B5EF4-FFF2-40B4-BE49-F238E27FC236}">
                <a16:creationId xmlns:a16="http://schemas.microsoft.com/office/drawing/2014/main" id="{F65CD620-FF76-4931-8715-AFC3179E426F}"/>
              </a:ext>
            </a:extLst>
          </p:cNvPr>
          <p:cNvPicPr>
            <a:picLocks noChangeAspect="1"/>
          </p:cNvPicPr>
          <p:nvPr/>
        </p:nvPicPr>
        <p:blipFill rotWithShape="1">
          <a:blip r:embed="rId2"/>
          <a:srcRect t="32233" r="1" b="12627"/>
          <a:stretch/>
        </p:blipFill>
        <p:spPr>
          <a:xfrm>
            <a:off x="5186554" y="163646"/>
            <a:ext cx="6806703" cy="2623097"/>
          </a:xfrm>
          <a:prstGeom prst="rect">
            <a:avLst/>
          </a:prstGeom>
        </p:spPr>
      </p:pic>
      <p:sp>
        <p:nvSpPr>
          <p:cNvPr id="3" name="Content Placeholder 2">
            <a:extLst>
              <a:ext uri="{FF2B5EF4-FFF2-40B4-BE49-F238E27FC236}">
                <a16:creationId xmlns:a16="http://schemas.microsoft.com/office/drawing/2014/main" id="{F02507C4-35CD-484B-AEC4-26DA48337C36}"/>
              </a:ext>
            </a:extLst>
          </p:cNvPr>
          <p:cNvSpPr>
            <a:spLocks noGrp="1"/>
          </p:cNvSpPr>
          <p:nvPr>
            <p:ph idx="1"/>
          </p:nvPr>
        </p:nvSpPr>
        <p:spPr>
          <a:xfrm>
            <a:off x="835155" y="1772816"/>
            <a:ext cx="3986155" cy="4341942"/>
          </a:xfrm>
        </p:spPr>
        <p:txBody>
          <a:bodyPr>
            <a:normAutofit fontScale="92500" lnSpcReduction="10000"/>
          </a:bodyPr>
          <a:lstStyle/>
          <a:p>
            <a:r>
              <a:rPr lang="en-US" sz="1800" dirty="0"/>
              <a:t>The Acolapissa, a Muskhogean name meaning “those who listen and see,” </a:t>
            </a:r>
          </a:p>
          <a:p>
            <a:r>
              <a:rPr lang="en-US" sz="1800" dirty="0"/>
              <a:t>Seven villages on the lower Pearl River in 1699. </a:t>
            </a:r>
          </a:p>
          <a:p>
            <a:r>
              <a:rPr lang="en-US" sz="1800" dirty="0"/>
              <a:t>Produced corn, beans, squash, melons, and tobacco in small fields due to difficulty in clearing ground and weed control.</a:t>
            </a:r>
          </a:p>
          <a:p>
            <a:r>
              <a:rPr lang="en-US" sz="1800" dirty="0"/>
              <a:t>Growing season allowed the annual harvest of two to three crops from the same field. </a:t>
            </a:r>
          </a:p>
          <a:p>
            <a:r>
              <a:rPr lang="en-US" sz="1800" dirty="0"/>
              <a:t>Farming was supplemented by hunting and fishing.  Bison were a major meat source. </a:t>
            </a:r>
          </a:p>
          <a:p>
            <a:r>
              <a:rPr lang="en-US" sz="1800" dirty="0"/>
              <a:t>High population of bison led the French to consider raising them for wool.</a:t>
            </a:r>
          </a:p>
          <a:p>
            <a:endParaRPr lang="en-US" sz="1100" dirty="0"/>
          </a:p>
        </p:txBody>
      </p:sp>
      <p:pic>
        <p:nvPicPr>
          <p:cNvPr id="4" name="Picture 3">
            <a:extLst>
              <a:ext uri="{FF2B5EF4-FFF2-40B4-BE49-F238E27FC236}">
                <a16:creationId xmlns:a16="http://schemas.microsoft.com/office/drawing/2014/main" id="{58E7876E-2217-4DBF-AE31-97616BF196C2}"/>
              </a:ext>
            </a:extLst>
          </p:cNvPr>
          <p:cNvPicPr>
            <a:picLocks noChangeAspect="1"/>
          </p:cNvPicPr>
          <p:nvPr/>
        </p:nvPicPr>
        <p:blipFill rotWithShape="1">
          <a:blip r:embed="rId3"/>
          <a:srcRect t="32527"/>
          <a:stretch/>
        </p:blipFill>
        <p:spPr>
          <a:xfrm>
            <a:off x="5186554" y="2956875"/>
            <a:ext cx="6806703" cy="3352653"/>
          </a:xfrm>
          <a:prstGeom prst="rect">
            <a:avLst/>
          </a:prstGeom>
        </p:spPr>
      </p:pic>
    </p:spTree>
    <p:extLst>
      <p:ext uri="{BB962C8B-B14F-4D97-AF65-F5344CB8AC3E}">
        <p14:creationId xmlns:p14="http://schemas.microsoft.com/office/powerpoint/2010/main" val="2876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F5F1F2-AA4F-4F3D-BBB6-2F4B9DC72CE7}"/>
              </a:ext>
            </a:extLst>
          </p:cNvPr>
          <p:cNvPicPr>
            <a:picLocks noChangeAspect="1"/>
          </p:cNvPicPr>
          <p:nvPr/>
        </p:nvPicPr>
        <p:blipFill rotWithShape="1">
          <a:blip r:embed="rId2"/>
          <a:srcRect t="22177" r="-1" b="1475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9829CF89-0028-4DC6-9D96-ED349AA3AC49}"/>
              </a:ext>
            </a:extLst>
          </p:cNvPr>
          <p:cNvPicPr>
            <a:picLocks noChangeAspect="1"/>
          </p:cNvPicPr>
          <p:nvPr/>
        </p:nvPicPr>
        <p:blipFill rotWithShape="1">
          <a:blip r:embed="rId3"/>
          <a:srcRect t="16600" b="141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C3D6738-6AAC-448E-9CF0-68D9BF28E85C}"/>
              </a:ext>
            </a:extLst>
          </p:cNvPr>
          <p:cNvSpPr>
            <a:spLocks noGrp="1"/>
          </p:cNvSpPr>
          <p:nvPr>
            <p:ph type="title"/>
          </p:nvPr>
        </p:nvSpPr>
        <p:spPr>
          <a:xfrm>
            <a:off x="448056" y="859536"/>
            <a:ext cx="4832802" cy="1243584"/>
          </a:xfrm>
        </p:spPr>
        <p:txBody>
          <a:bodyPr>
            <a:normAutofit/>
          </a:bodyPr>
          <a:lstStyle/>
          <a:p>
            <a:r>
              <a:rPr lang="en-US" sz="3400"/>
              <a:t>Forestry</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8086EFC-A193-474F-808E-945627F0CF3F}"/>
              </a:ext>
            </a:extLst>
          </p:cNvPr>
          <p:cNvSpPr>
            <a:spLocks noGrp="1"/>
          </p:cNvSpPr>
          <p:nvPr>
            <p:ph idx="1"/>
          </p:nvPr>
        </p:nvSpPr>
        <p:spPr>
          <a:xfrm>
            <a:off x="448056" y="2512611"/>
            <a:ext cx="4832803" cy="3664351"/>
          </a:xfrm>
        </p:spPr>
        <p:txBody>
          <a:bodyPr>
            <a:normAutofit/>
          </a:bodyPr>
          <a:lstStyle/>
          <a:p>
            <a:r>
              <a:rPr lang="en-US" sz="1600" dirty="0"/>
              <a:t>Forestry very important to Coastal MS in Antebellum period.</a:t>
            </a:r>
          </a:p>
          <a:p>
            <a:r>
              <a:rPr lang="en-US" sz="1600" dirty="0"/>
              <a:t>Lumber shipped from Ship Island to New Orleans.</a:t>
            </a:r>
          </a:p>
          <a:p>
            <a:r>
              <a:rPr lang="en-US" sz="1600" dirty="0"/>
              <a:t>Railroads allowed movement of timber from Piney Woods to the Gulf Coast.</a:t>
            </a:r>
          </a:p>
          <a:p>
            <a:r>
              <a:rPr lang="en-US" sz="1600" dirty="0"/>
              <a:t>Deepwater port at Gulfport constructed for transport of lumber.</a:t>
            </a:r>
          </a:p>
          <a:p>
            <a:r>
              <a:rPr lang="en-US" sz="1600" dirty="0"/>
              <a:t>Lumber companies brought in skilled workers from other areas.</a:t>
            </a:r>
          </a:p>
          <a:p>
            <a:r>
              <a:rPr lang="en-US" sz="1600" dirty="0"/>
              <a:t>Turpentine stills and charcoal kilns.</a:t>
            </a:r>
          </a:p>
          <a:p>
            <a:endParaRPr lang="en-US" sz="1400" dirty="0"/>
          </a:p>
        </p:txBody>
      </p:sp>
    </p:spTree>
    <p:extLst>
      <p:ext uri="{BB962C8B-B14F-4D97-AF65-F5344CB8AC3E}">
        <p14:creationId xmlns:p14="http://schemas.microsoft.com/office/powerpoint/2010/main" val="543287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A416407-D5E1-4A52-9E3C-EEFFF54BFF12}"/>
              </a:ext>
            </a:extLst>
          </p:cNvPr>
          <p:cNvPicPr>
            <a:picLocks noChangeAspect="1"/>
          </p:cNvPicPr>
          <p:nvPr/>
        </p:nvPicPr>
        <p:blipFill rotWithShape="1">
          <a:blip r:embed="rId2"/>
          <a:srcRect l="19565" r="17517"/>
          <a:stretch/>
        </p:blipFill>
        <p:spPr>
          <a:xfrm>
            <a:off x="321731" y="557189"/>
            <a:ext cx="5668684" cy="5743618"/>
          </a:xfrm>
          <a:prstGeom prst="rect">
            <a:avLst/>
          </a:prstGeom>
        </p:spPr>
      </p:pic>
      <p:pic>
        <p:nvPicPr>
          <p:cNvPr id="4" name="Picture 3">
            <a:extLst>
              <a:ext uri="{FF2B5EF4-FFF2-40B4-BE49-F238E27FC236}">
                <a16:creationId xmlns:a16="http://schemas.microsoft.com/office/drawing/2014/main" id="{253BAF3B-53B3-430D-A227-E03944263695}"/>
              </a:ext>
            </a:extLst>
          </p:cNvPr>
          <p:cNvPicPr>
            <a:picLocks noChangeAspect="1"/>
          </p:cNvPicPr>
          <p:nvPr/>
        </p:nvPicPr>
        <p:blipFill rotWithShape="1">
          <a:blip r:embed="rId3"/>
          <a:srcRect l="36181" r="29979" b="-1"/>
          <a:stretch/>
        </p:blipFill>
        <p:spPr>
          <a:xfrm>
            <a:off x="6195375" y="557189"/>
            <a:ext cx="5674893" cy="5743618"/>
          </a:xfrm>
          <a:prstGeom prst="rect">
            <a:avLst/>
          </a:prstGeom>
        </p:spPr>
      </p:pic>
    </p:spTree>
    <p:extLst>
      <p:ext uri="{BB962C8B-B14F-4D97-AF65-F5344CB8AC3E}">
        <p14:creationId xmlns:p14="http://schemas.microsoft.com/office/powerpoint/2010/main" val="365616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4858-EB7D-4F4A-A22D-146BA0A002FA}"/>
              </a:ext>
            </a:extLst>
          </p:cNvPr>
          <p:cNvSpPr>
            <a:spLocks noGrp="1"/>
          </p:cNvSpPr>
          <p:nvPr>
            <p:ph type="title"/>
          </p:nvPr>
        </p:nvSpPr>
        <p:spPr/>
        <p:txBody>
          <a:bodyPr/>
          <a:lstStyle/>
          <a:p>
            <a:r>
              <a:rPr lang="en-US" dirty="0" err="1"/>
              <a:t>Logtown</a:t>
            </a:r>
            <a:endParaRPr lang="en-US" dirty="0"/>
          </a:p>
        </p:txBody>
      </p:sp>
      <p:sp>
        <p:nvSpPr>
          <p:cNvPr id="3" name="Content Placeholder 2">
            <a:extLst>
              <a:ext uri="{FF2B5EF4-FFF2-40B4-BE49-F238E27FC236}">
                <a16:creationId xmlns:a16="http://schemas.microsoft.com/office/drawing/2014/main" id="{84056D43-FC70-4A1E-AC5D-2953BF432D9B}"/>
              </a:ext>
            </a:extLst>
          </p:cNvPr>
          <p:cNvSpPr>
            <a:spLocks noGrp="1"/>
          </p:cNvSpPr>
          <p:nvPr>
            <p:ph idx="1"/>
          </p:nvPr>
        </p:nvSpPr>
        <p:spPr>
          <a:xfrm>
            <a:off x="475861" y="1903964"/>
            <a:ext cx="6932645" cy="4553436"/>
          </a:xfrm>
        </p:spPr>
        <p:txBody>
          <a:bodyPr>
            <a:normAutofit fontScale="77500" lnSpcReduction="20000"/>
          </a:bodyPr>
          <a:lstStyle/>
          <a:p>
            <a:pPr algn="l"/>
            <a:r>
              <a:rPr lang="en-US" b="0" i="0" dirty="0">
                <a:solidFill>
                  <a:srgbClr val="202122"/>
                </a:solidFill>
                <a:effectLst/>
              </a:rPr>
              <a:t>Earliest European landowner was Jean Baptiste </a:t>
            </a:r>
            <a:r>
              <a:rPr lang="en-US" b="0" i="0" dirty="0" err="1">
                <a:solidFill>
                  <a:srgbClr val="202122"/>
                </a:solidFill>
                <a:effectLst/>
              </a:rPr>
              <a:t>Rousseve</a:t>
            </a:r>
            <a:r>
              <a:rPr lang="en-US" b="0" i="0" dirty="0">
                <a:solidFill>
                  <a:srgbClr val="202122"/>
                </a:solidFill>
                <a:effectLst/>
              </a:rPr>
              <a:t> with grant of 1000 arpens.</a:t>
            </a:r>
          </a:p>
          <a:p>
            <a:pPr algn="l"/>
            <a:r>
              <a:rPr lang="en-US" b="0" i="0" dirty="0">
                <a:solidFill>
                  <a:srgbClr val="202122"/>
                </a:solidFill>
                <a:effectLst/>
              </a:rPr>
              <a:t>Town first known as </a:t>
            </a:r>
            <a:r>
              <a:rPr lang="en-US" b="0" i="1" dirty="0" err="1">
                <a:solidFill>
                  <a:srgbClr val="202122"/>
                </a:solidFill>
                <a:effectLst/>
              </a:rPr>
              <a:t>Cabanage</a:t>
            </a:r>
            <a:r>
              <a:rPr lang="en-US" b="0" i="1" dirty="0">
                <a:solidFill>
                  <a:srgbClr val="202122"/>
                </a:solidFill>
                <a:effectLst/>
              </a:rPr>
              <a:t> Latanier </a:t>
            </a:r>
            <a:r>
              <a:rPr lang="en-US" b="0" i="0" dirty="0">
                <a:solidFill>
                  <a:srgbClr val="202122"/>
                </a:solidFill>
                <a:effectLst/>
              </a:rPr>
              <a:t>“Palmetto Camp”.</a:t>
            </a:r>
          </a:p>
          <a:p>
            <a:pPr algn="l"/>
            <a:r>
              <a:rPr lang="en-US" dirty="0">
                <a:solidFill>
                  <a:srgbClr val="202122"/>
                </a:solidFill>
              </a:rPr>
              <a:t>Timber industry led to growth of area in 19</a:t>
            </a:r>
            <a:r>
              <a:rPr lang="en-US" baseline="30000" dirty="0">
                <a:solidFill>
                  <a:srgbClr val="202122"/>
                </a:solidFill>
              </a:rPr>
              <a:t>th</a:t>
            </a:r>
            <a:r>
              <a:rPr lang="en-US" dirty="0">
                <a:solidFill>
                  <a:srgbClr val="202122"/>
                </a:solidFill>
              </a:rPr>
              <a:t> Century.</a:t>
            </a:r>
          </a:p>
          <a:p>
            <a:pPr algn="l"/>
            <a:r>
              <a:rPr lang="en-US" b="0" i="0" dirty="0">
                <a:solidFill>
                  <a:srgbClr val="202122"/>
                </a:solidFill>
                <a:effectLst/>
              </a:rPr>
              <a:t>First sawmill built in 1845</a:t>
            </a:r>
          </a:p>
          <a:p>
            <a:pPr algn="l"/>
            <a:r>
              <a:rPr lang="en-US" b="0" i="0" dirty="0">
                <a:solidFill>
                  <a:srgbClr val="202122"/>
                </a:solidFill>
                <a:effectLst/>
              </a:rPr>
              <a:t>1889, H. Weston Lumber Company founded.</a:t>
            </a:r>
          </a:p>
          <a:p>
            <a:pPr algn="l"/>
            <a:r>
              <a:rPr lang="en-US" dirty="0">
                <a:solidFill>
                  <a:srgbClr val="202122"/>
                </a:solidFill>
              </a:rPr>
              <a:t>Largest lumber company in the U.S.A., with 1200 workers.</a:t>
            </a:r>
            <a:endParaRPr lang="en-US" b="0" i="0" dirty="0">
              <a:solidFill>
                <a:srgbClr val="202122"/>
              </a:solidFill>
              <a:effectLst/>
            </a:endParaRPr>
          </a:p>
          <a:p>
            <a:pPr algn="l"/>
            <a:r>
              <a:rPr lang="en-US" dirty="0">
                <a:solidFill>
                  <a:srgbClr val="202122"/>
                </a:solidFill>
              </a:rPr>
              <a:t>Used 20 barges and 4 ships on Pearl River.</a:t>
            </a:r>
          </a:p>
          <a:p>
            <a:pPr algn="l"/>
            <a:r>
              <a:rPr lang="en-US" b="0" i="0" dirty="0">
                <a:solidFill>
                  <a:srgbClr val="202122"/>
                </a:solidFill>
                <a:effectLst/>
              </a:rPr>
              <a:t>Population declined after lumber exhausted.</a:t>
            </a:r>
          </a:p>
          <a:p>
            <a:pPr algn="l"/>
            <a:r>
              <a:rPr lang="en-US" dirty="0">
                <a:solidFill>
                  <a:srgbClr val="202122"/>
                </a:solidFill>
              </a:rPr>
              <a:t>Town closed with construction of Stennis Space Center.</a:t>
            </a:r>
            <a:endParaRPr lang="en-US" b="0" i="0" dirty="0">
              <a:solidFill>
                <a:srgbClr val="202122"/>
              </a:solidFill>
              <a:effectLst/>
            </a:endParaRPr>
          </a:p>
          <a:p>
            <a:endParaRPr lang="en-US" dirty="0"/>
          </a:p>
        </p:txBody>
      </p:sp>
      <p:pic>
        <p:nvPicPr>
          <p:cNvPr id="4" name="Picture 3">
            <a:extLst>
              <a:ext uri="{FF2B5EF4-FFF2-40B4-BE49-F238E27FC236}">
                <a16:creationId xmlns:a16="http://schemas.microsoft.com/office/drawing/2014/main" id="{FD04E0E2-EC28-45FA-B0E9-AEB9A59BA65B}"/>
              </a:ext>
            </a:extLst>
          </p:cNvPr>
          <p:cNvPicPr>
            <a:picLocks noChangeAspect="1"/>
          </p:cNvPicPr>
          <p:nvPr/>
        </p:nvPicPr>
        <p:blipFill>
          <a:blip r:embed="rId2"/>
          <a:stretch>
            <a:fillRect/>
          </a:stretch>
        </p:blipFill>
        <p:spPr>
          <a:xfrm>
            <a:off x="7894970" y="3526971"/>
            <a:ext cx="4071989" cy="3059809"/>
          </a:xfrm>
          <a:prstGeom prst="rect">
            <a:avLst/>
          </a:prstGeom>
        </p:spPr>
      </p:pic>
      <p:pic>
        <p:nvPicPr>
          <p:cNvPr id="5" name="Picture 4">
            <a:extLst>
              <a:ext uri="{FF2B5EF4-FFF2-40B4-BE49-F238E27FC236}">
                <a16:creationId xmlns:a16="http://schemas.microsoft.com/office/drawing/2014/main" id="{E658E165-0869-491B-AE8A-0351DE287FFE}"/>
              </a:ext>
            </a:extLst>
          </p:cNvPr>
          <p:cNvPicPr>
            <a:picLocks noChangeAspect="1"/>
          </p:cNvPicPr>
          <p:nvPr/>
        </p:nvPicPr>
        <p:blipFill>
          <a:blip r:embed="rId3"/>
          <a:stretch>
            <a:fillRect/>
          </a:stretch>
        </p:blipFill>
        <p:spPr>
          <a:xfrm>
            <a:off x="7894970" y="249019"/>
            <a:ext cx="4163107" cy="2883337"/>
          </a:xfrm>
          <a:prstGeom prst="rect">
            <a:avLst/>
          </a:prstGeom>
        </p:spPr>
      </p:pic>
    </p:spTree>
    <p:extLst>
      <p:ext uri="{BB962C8B-B14F-4D97-AF65-F5344CB8AC3E}">
        <p14:creationId xmlns:p14="http://schemas.microsoft.com/office/powerpoint/2010/main" val="20218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208E95-5B90-4FCD-B1FB-7D0987417447}"/>
              </a:ext>
            </a:extLst>
          </p:cNvPr>
          <p:cNvSpPr>
            <a:spLocks noGrp="1"/>
          </p:cNvSpPr>
          <p:nvPr>
            <p:ph type="title"/>
          </p:nvPr>
        </p:nvSpPr>
        <p:spPr>
          <a:xfrm>
            <a:off x="630936" y="4544570"/>
            <a:ext cx="3344528" cy="1703830"/>
          </a:xfrm>
        </p:spPr>
        <p:txBody>
          <a:bodyPr anchor="ctr">
            <a:normAutofit/>
          </a:bodyPr>
          <a:lstStyle/>
          <a:p>
            <a:r>
              <a:rPr lang="en-US" sz="4800"/>
              <a:t>Naval Stores</a:t>
            </a:r>
          </a:p>
        </p:txBody>
      </p:sp>
      <p:pic>
        <p:nvPicPr>
          <p:cNvPr id="6" name="Picture 5">
            <a:extLst>
              <a:ext uri="{FF2B5EF4-FFF2-40B4-BE49-F238E27FC236}">
                <a16:creationId xmlns:a16="http://schemas.microsoft.com/office/drawing/2014/main" id="{EDED0A75-4B02-416B-9F1E-4A176176EC9F}"/>
              </a:ext>
            </a:extLst>
          </p:cNvPr>
          <p:cNvPicPr>
            <a:picLocks noChangeAspect="1"/>
          </p:cNvPicPr>
          <p:nvPr/>
        </p:nvPicPr>
        <p:blipFill rotWithShape="1">
          <a:blip r:embed="rId2"/>
          <a:srcRect l="15891" r="18519" b="-1"/>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4" name="Picture 3">
            <a:extLst>
              <a:ext uri="{FF2B5EF4-FFF2-40B4-BE49-F238E27FC236}">
                <a16:creationId xmlns:a16="http://schemas.microsoft.com/office/drawing/2014/main" id="{56F2D675-51A3-413B-88C4-ABC79390C911}"/>
              </a:ext>
            </a:extLst>
          </p:cNvPr>
          <p:cNvPicPr>
            <a:picLocks noChangeAspect="1"/>
          </p:cNvPicPr>
          <p:nvPr/>
        </p:nvPicPr>
        <p:blipFill rotWithShape="1">
          <a:blip r:embed="rId3"/>
          <a:srcRect l="121" r="20489" b="-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7" name="Picture 6">
            <a:extLst>
              <a:ext uri="{FF2B5EF4-FFF2-40B4-BE49-F238E27FC236}">
                <a16:creationId xmlns:a16="http://schemas.microsoft.com/office/drawing/2014/main" id="{FE8BB828-1CAE-4E9B-BA78-EE168BAA9806}"/>
              </a:ext>
            </a:extLst>
          </p:cNvPr>
          <p:cNvPicPr>
            <a:picLocks noChangeAspect="1"/>
          </p:cNvPicPr>
          <p:nvPr/>
        </p:nvPicPr>
        <p:blipFill rotWithShape="1">
          <a:blip r:embed="rId4"/>
          <a:srcRect t="875" r="4" b="4"/>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57"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C04CB2-4257-41D4-A232-2EC547CC3275}"/>
              </a:ext>
            </a:extLst>
          </p:cNvPr>
          <p:cNvSpPr>
            <a:spLocks noGrp="1"/>
          </p:cNvSpPr>
          <p:nvPr>
            <p:ph idx="1"/>
          </p:nvPr>
        </p:nvSpPr>
        <p:spPr>
          <a:xfrm>
            <a:off x="4413582" y="4544570"/>
            <a:ext cx="7147481" cy="1703830"/>
          </a:xfrm>
        </p:spPr>
        <p:txBody>
          <a:bodyPr anchor="ctr">
            <a:normAutofit/>
          </a:bodyPr>
          <a:lstStyle/>
          <a:p>
            <a:r>
              <a:rPr lang="en-US" sz="2000"/>
              <a:t>Products derived from pine resin.</a:t>
            </a:r>
          </a:p>
          <a:p>
            <a:r>
              <a:rPr lang="en-US" sz="2000"/>
              <a:t>Name comes from materials needed to maintain sailing ships.</a:t>
            </a:r>
          </a:p>
          <a:p>
            <a:r>
              <a:rPr lang="en-US" sz="2000"/>
              <a:t>U</a:t>
            </a:r>
            <a:r>
              <a:rPr lang="en-US" sz="2000" b="0" i="0">
                <a:effectLst/>
              </a:rPr>
              <a:t>sed to manufacture soap, paint, varnish, lubricants, and roofing material.</a:t>
            </a:r>
          </a:p>
          <a:p>
            <a:endParaRPr lang="en-US" sz="2000"/>
          </a:p>
        </p:txBody>
      </p:sp>
    </p:spTree>
    <p:extLst>
      <p:ext uri="{BB962C8B-B14F-4D97-AF65-F5344CB8AC3E}">
        <p14:creationId xmlns:p14="http://schemas.microsoft.com/office/powerpoint/2010/main" val="3433290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93C4EC-5B1B-4CCA-A8D2-3901D2D6D5E5}"/>
              </a:ext>
            </a:extLst>
          </p:cNvPr>
          <p:cNvPicPr>
            <a:picLocks noChangeAspect="1"/>
          </p:cNvPicPr>
          <p:nvPr/>
        </p:nvPicPr>
        <p:blipFill rotWithShape="1">
          <a:blip r:embed="rId2"/>
          <a:srcRect l="3640" r="21763" b="-1"/>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a16="http://schemas.microsoft.com/office/drawing/2014/main" id="{60F348DE-05FD-4105-964D-5201E13F2FD6}"/>
              </a:ext>
            </a:extLst>
          </p:cNvPr>
          <p:cNvPicPr>
            <a:picLocks noChangeAspect="1"/>
          </p:cNvPicPr>
          <p:nvPr/>
        </p:nvPicPr>
        <p:blipFill rotWithShape="1">
          <a:blip r:embed="rId3"/>
          <a:srcRect l="20432" r="16055" b="-2"/>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2"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A53C37-4B76-4108-A00D-341FD9206DF3}"/>
              </a:ext>
            </a:extLst>
          </p:cNvPr>
          <p:cNvSpPr>
            <a:spLocks noGrp="1"/>
          </p:cNvSpPr>
          <p:nvPr>
            <p:ph type="title"/>
          </p:nvPr>
        </p:nvSpPr>
        <p:spPr>
          <a:xfrm>
            <a:off x="448056" y="681038"/>
            <a:ext cx="2804504" cy="1325563"/>
          </a:xfrm>
        </p:spPr>
        <p:txBody>
          <a:bodyPr anchor="ctr">
            <a:normAutofit/>
          </a:bodyPr>
          <a:lstStyle/>
          <a:p>
            <a:r>
              <a:rPr lang="en-US" sz="2800"/>
              <a:t>Turpentine Distillation</a:t>
            </a:r>
          </a:p>
        </p:txBody>
      </p:sp>
      <p:sp>
        <p:nvSpPr>
          <p:cNvPr id="16" name="Rectangle 1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7749E62-BF5D-4BBE-8804-48A0C8F9563D}"/>
              </a:ext>
            </a:extLst>
          </p:cNvPr>
          <p:cNvSpPr>
            <a:spLocks noGrp="1"/>
          </p:cNvSpPr>
          <p:nvPr>
            <p:ph idx="1"/>
          </p:nvPr>
        </p:nvSpPr>
        <p:spPr>
          <a:xfrm>
            <a:off x="448056" y="2258171"/>
            <a:ext cx="2804504" cy="3918792"/>
          </a:xfrm>
        </p:spPr>
        <p:txBody>
          <a:bodyPr>
            <a:normAutofit/>
          </a:bodyPr>
          <a:lstStyle/>
          <a:p>
            <a:r>
              <a:rPr lang="en-US" sz="1800"/>
              <a:t>Distilled from pine resin obtained from cutting trees.</a:t>
            </a:r>
          </a:p>
          <a:p>
            <a:r>
              <a:rPr lang="en-US" sz="1800"/>
              <a:t>Remnant following distillation is rosin.</a:t>
            </a:r>
          </a:p>
          <a:p>
            <a:r>
              <a:rPr lang="en-US" sz="1800"/>
              <a:t>Used as a water repellant, wood preservative, solvent, and medicine.</a:t>
            </a:r>
          </a:p>
        </p:txBody>
      </p:sp>
    </p:spTree>
    <p:extLst>
      <p:ext uri="{BB962C8B-B14F-4D97-AF65-F5344CB8AC3E}">
        <p14:creationId xmlns:p14="http://schemas.microsoft.com/office/powerpoint/2010/main" val="3132674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3546</TotalTime>
  <Words>1691</Words>
  <Application>Microsoft Office PowerPoint</Application>
  <PresentationFormat>Widescreen</PresentationFormat>
  <Paragraphs>164</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Georgia</vt:lpstr>
      <vt:lpstr>Roboto</vt:lpstr>
      <vt:lpstr>Office Theme</vt:lpstr>
      <vt:lpstr>Agriculture in Hancock County</vt:lpstr>
      <vt:lpstr>What is Agriculture</vt:lpstr>
      <vt:lpstr>Prehistory</vt:lpstr>
      <vt:lpstr>Acolapissa</vt:lpstr>
      <vt:lpstr>Forestry</vt:lpstr>
      <vt:lpstr>PowerPoint Presentation</vt:lpstr>
      <vt:lpstr>Logtown</vt:lpstr>
      <vt:lpstr>Naval Stores</vt:lpstr>
      <vt:lpstr>Turpentine Distillation</vt:lpstr>
      <vt:lpstr>Charcoal Production</vt:lpstr>
      <vt:lpstr>Longleaf Pine Restoration</vt:lpstr>
      <vt:lpstr>Specialty Crops for the MS Gulf Coast</vt:lpstr>
      <vt:lpstr>McNeil Experiment Station</vt:lpstr>
      <vt:lpstr>Truck Crop Production on the MS Gulf Coast</vt:lpstr>
      <vt:lpstr>Fruit Production on the MS Gulf Coast</vt:lpstr>
      <vt:lpstr>Tung Trees</vt:lpstr>
      <vt:lpstr>Blueberries</vt:lpstr>
      <vt:lpstr>Seafood industry</vt:lpstr>
      <vt:lpstr>Seafood Capital of the World</vt:lpstr>
      <vt:lpstr>Modern seafood industry</vt:lpstr>
      <vt:lpstr>Piney Woods Cattle</vt:lpstr>
      <vt:lpstr>Cattle Production</vt:lpstr>
      <vt:lpstr>Back Acre Hybrids</vt:lpstr>
      <vt:lpstr>Shipping of Agriculture Products</vt:lpstr>
      <vt:lpstr>PowerPoint Presentation</vt:lpstr>
      <vt:lpstr>Current Agriculture in Hancock County</vt:lpstr>
      <vt:lpstr>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Stephenson, Christian</dc:creator>
  <cp:lastModifiedBy>Bernadette Cullen</cp:lastModifiedBy>
  <cp:revision>58</cp:revision>
  <dcterms:created xsi:type="dcterms:W3CDTF">2021-07-18T14:22:23Z</dcterms:created>
  <dcterms:modified xsi:type="dcterms:W3CDTF">2021-07-26T19:33:16Z</dcterms:modified>
</cp:coreProperties>
</file>